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73" r:id="rId3"/>
    <p:sldId id="257" r:id="rId4"/>
    <p:sldId id="277" r:id="rId5"/>
    <p:sldId id="27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74" r:id="rId31"/>
    <p:sldId id="275" r:id="rId32"/>
    <p:sldId id="272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slon #540" panose="020B0604020202020204" charset="0"/>
      <p:regular r:id="rId39"/>
    </p:embeddedFont>
    <p:embeddedFont>
      <p:font typeface="Just Another Hand" panose="020B0604020202020204" charset="0"/>
      <p:regular r:id="rId40"/>
    </p:embeddedFont>
    <p:embeddedFont>
      <p:font typeface="Montserrat" pitchFamily="2" charset="0"/>
      <p:regular r:id="rId41"/>
      <p:bold r:id="rId42"/>
      <p:italic r:id="rId43"/>
      <p:boldItalic r:id="rId44"/>
    </p:embeddedFont>
    <p:embeddedFont>
      <p:font typeface="Montserrat Bold" pitchFamily="2" charset="0"/>
      <p:regular r:id="rId45"/>
      <p:bold r:id="rId46"/>
    </p:embeddedFont>
    <p:embeddedFont>
      <p:font typeface="Noto Serif Ethiopic Condensed Bold" panose="020B0604020202020204" charset="0"/>
      <p:regular r:id="rId47"/>
    </p:embeddedFont>
    <p:embeddedFont>
      <p:font typeface="Shruti" panose="020B0502040204020203" pitchFamily="34" charset="0"/>
      <p:regular r:id="rId48"/>
      <p:bold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B021C-98C2-420D-8FC9-1C50E79BF308}" type="datetimeFigureOut">
              <a:rPr lang="en-US" smtClean="0"/>
              <a:pPr/>
              <a:t>5/25/2025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162BE-5B3C-4C14-8271-C1668D8E297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62BE-5B3C-4C14-8271-C1668D8E2976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162BE-5B3C-4C14-8271-C1668D8E2976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546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62BE-5B3C-4C14-8271-C1668D8E2976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5B6B-AD17-48C2-B4D4-E59C50F8D609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B901-E9BB-4D09-A0E1-68B420960119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CC86-EC83-4091-B381-E08A4AABA1E2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DB71-6440-460A-88D1-1F343E85DB29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AC15-FA4D-4340-A382-BFC77D1BB7DC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4A9F-47E6-4984-B591-32AC7B021047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775F-60A3-4BE5-B7A4-7830429B0E56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477A-9192-4CA3-B270-19DDD1A42742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4A45-7451-427C-9D2C-719A934AF06D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27EF-2CE5-428B-BB69-8057868909F0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8FC4-643F-4A66-9736-A4F4C83FD489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72A2-785E-4BFC-8FF3-9F6FE3881A78}" type="datetime1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B4E98C-257E-4991-A9CE-5FFEC9901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7999" cy="1007169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0" y="2163859"/>
            <a:ext cx="18288000" cy="8015489"/>
          </a:xfrm>
          <a:custGeom>
            <a:avLst/>
            <a:gdLst/>
            <a:ahLst/>
            <a:cxnLst/>
            <a:rect l="l" t="t" r="r" b="b"/>
            <a:pathLst>
              <a:path w="18288000" h="8015489">
                <a:moveTo>
                  <a:pt x="18288000" y="8015488"/>
                </a:moveTo>
                <a:lnTo>
                  <a:pt x="0" y="801548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8015488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 l="-816" r="-81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849980"/>
            <a:ext cx="16122586" cy="41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20"/>
              </a:lnSpc>
            </a:pPr>
            <a:r>
              <a:rPr lang="en-US" sz="24014" dirty="0">
                <a:solidFill>
                  <a:srgbClr val="FFD2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MARIO`S SONG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3257" y="6502716"/>
            <a:ext cx="14914421" cy="85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9"/>
              </a:lnSpc>
              <a:spcBef>
                <a:spcPct val="0"/>
              </a:spcBef>
            </a:pPr>
            <a:r>
              <a:rPr lang="en-IN" sz="3600" b="1" spc="600" dirty="0">
                <a:solidFill>
                  <a:srgbClr val="E8E8E8"/>
                </a:solidFill>
                <a:latin typeface="Arial"/>
                <a:cs typeface="Arial"/>
              </a:rPr>
              <a:t>A FEATURE FILM BY PAUL BYRNE</a:t>
            </a:r>
            <a:endParaRPr lang="en-IN" sz="3600" b="1" spc="600" dirty="0">
              <a:latin typeface="Arial"/>
              <a:cs typeface="Arial"/>
            </a:endParaRPr>
          </a:p>
          <a:p>
            <a:pPr marL="0" lvl="0" indent="0" algn="ctr">
              <a:lnSpc>
                <a:spcPts val="3259"/>
              </a:lnSpc>
              <a:spcBef>
                <a:spcPct val="0"/>
              </a:spcBef>
            </a:pPr>
            <a:endParaRPr lang="en-US" sz="3621" b="1" u="none" strike="noStrike" spc="600" dirty="0">
              <a:solidFill>
                <a:srgbClr val="E9E9E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AUD-20250509-WA0001">
            <a:hlinkClick r:id="" action="ppaction://media"/>
            <a:extLst>
              <a:ext uri="{FF2B5EF4-FFF2-40B4-BE49-F238E27FC236}">
                <a16:creationId xmlns:a16="http://schemas.microsoft.com/office/drawing/2014/main" id="{C573B0C8-8EC6-4782-B3D4-5F5A24A3D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9" name="DUST YOURSELF OFF">
            <a:hlinkClick r:id="" action="ppaction://media"/>
            <a:extLst>
              <a:ext uri="{FF2B5EF4-FFF2-40B4-BE49-F238E27FC236}">
                <a16:creationId xmlns:a16="http://schemas.microsoft.com/office/drawing/2014/main" id="{FB977D60-436D-496A-AF8F-630E99B85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046BA17-8152-4762-8535-791BBE6F5FA9}"/>
              </a:ext>
            </a:extLst>
          </p:cNvPr>
          <p:cNvSpPr/>
          <p:nvPr/>
        </p:nvSpPr>
        <p:spPr>
          <a:xfrm>
            <a:off x="880685" y="4174004"/>
            <a:ext cx="947086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Mario delivers </a:t>
            </a:r>
            <a:r>
              <a:rPr lang="en-US" sz="4000" b="1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4 keys </a:t>
            </a:r>
            <a:r>
              <a:rPr lang="en-US" sz="4000" b="1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of Smack to</a:t>
            </a:r>
          </a:p>
          <a:p>
            <a:r>
              <a:rPr lang="en-US" sz="4000" b="1" dirty="0" err="1">
                <a:solidFill>
                  <a:srgbClr val="FFD200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Baptisto</a:t>
            </a:r>
            <a:r>
              <a:rPr lang="en-US" sz="4000" b="1" dirty="0">
                <a:solidFill>
                  <a:srgbClr val="FFD200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,</a:t>
            </a:r>
          </a:p>
          <a:p>
            <a:r>
              <a:rPr lang="en-US" sz="4000" b="1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35,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Jabba The Hut with </a:t>
            </a:r>
            <a:r>
              <a:rPr lang="en-US" sz="4000" b="1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gold chains.</a:t>
            </a:r>
            <a:endParaRPr lang="en-IN" sz="4000" b="1" dirty="0">
              <a:solidFill>
                <a:schemeClr val="bg1"/>
              </a:solidFill>
              <a:latin typeface="Montserrat 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5C923-1973-4F91-A6EE-7CB329CEC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232" y="1651000"/>
            <a:ext cx="5651500" cy="698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D5B9BDD-087D-4898-AE91-62FBAA408C61}"/>
              </a:ext>
            </a:extLst>
          </p:cNvPr>
          <p:cNvSpPr/>
          <p:nvPr/>
        </p:nvSpPr>
        <p:spPr>
          <a:xfrm>
            <a:off x="985663" y="3776658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All hell turns loose when </a:t>
            </a:r>
            <a:r>
              <a:rPr lang="en-US" sz="4000" dirty="0" err="1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boots in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the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tenement door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and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saves Mario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from a deadly rip off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C08DE1-7D61-4AE1-B16D-AF6240AFC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52" y="607996"/>
            <a:ext cx="6790185" cy="90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4346495-0E6A-4689-B919-08CF2EE095EF}"/>
              </a:ext>
            </a:extLst>
          </p:cNvPr>
          <p:cNvSpPr/>
          <p:nvPr/>
        </p:nvSpPr>
        <p:spPr>
          <a:xfrm>
            <a:off x="863080" y="3496758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Mario refuses the blood money.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“Are you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gonna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work hard and die early like your old man or are you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gonna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grab the future and make it your own?”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C1C65A-B0C5-49F0-A1CC-0748601BA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584" y="2515500"/>
            <a:ext cx="7884000" cy="525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F9AFCE-FE3C-4CD7-B36B-7F7B2E97599F}"/>
              </a:ext>
            </a:extLst>
          </p:cNvPr>
          <p:cNvSpPr/>
          <p:nvPr/>
        </p:nvSpPr>
        <p:spPr>
          <a:xfrm>
            <a:off x="792088" y="4045963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Mario, now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’ right-hand man, suggests opening a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nightclub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to launder cash so he can invest in the stock market.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115F37-8B18-4D48-A8F4-E67FAF4A5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88" y="2767236"/>
            <a:ext cx="7674124" cy="511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A1200-0E2D-46D7-AA60-D5CA787F57E7}"/>
              </a:ext>
            </a:extLst>
          </p:cNvPr>
          <p:cNvSpPr/>
          <p:nvPr/>
        </p:nvSpPr>
        <p:spPr>
          <a:xfrm>
            <a:off x="1117496" y="3558450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Mario,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and Tito are abducted.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Cesar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tells them </a:t>
            </a:r>
            <a:r>
              <a:rPr lang="en-US" sz="4000" dirty="0" err="1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Baptisto’s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turf belongs to him. To make his point, Cesar has Tito shot in the head. 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02FD7-133A-410F-907D-CFAED2842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693" y="349325"/>
            <a:ext cx="6255811" cy="943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4C1B261-B3E4-483C-B28F-7E7024EEE06A}"/>
              </a:ext>
            </a:extLst>
          </p:cNvPr>
          <p:cNvSpPr/>
          <p:nvPr/>
        </p:nvSpPr>
        <p:spPr>
          <a:xfrm>
            <a:off x="575048" y="3442153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“All the crews from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12</a:t>
            </a:r>
            <a:r>
              <a:rPr lang="en-US" sz="4000" baseline="30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th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St. up to 23</a:t>
            </a:r>
            <a:r>
              <a:rPr lang="en-US" sz="4000" baseline="30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rd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have had it with Cesar’s 60 % take. If I whack Cesar, I need to know homes, are you down with this or not?”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65CE8D-5388-4528-A0D9-0F2C9AD9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52" y="2945460"/>
            <a:ext cx="7848000" cy="4396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2EE444-7CEF-46A5-8576-DC4E9300409E}"/>
              </a:ext>
            </a:extLst>
          </p:cNvPr>
          <p:cNvSpPr/>
          <p:nvPr/>
        </p:nvSpPr>
        <p:spPr>
          <a:xfrm>
            <a:off x="644547" y="3740493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“I’m a Catholic as I’m sure you are. You know for every sin there is a penance…”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stabs Cesar in the heart!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EBAE8F-35C4-459D-9DF8-8DFB496F8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53" y="2658587"/>
            <a:ext cx="7603200" cy="475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286045"/>
            <a:ext cx="18288000" cy="215305"/>
            <a:chOff x="0" y="0"/>
            <a:chExt cx="4816593" cy="56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CD84180-B1F1-4CAE-9722-B91B27EDFEA8}"/>
              </a:ext>
            </a:extLst>
          </p:cNvPr>
          <p:cNvSpPr/>
          <p:nvPr/>
        </p:nvSpPr>
        <p:spPr>
          <a:xfrm>
            <a:off x="690694" y="3055268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buys Cesar’s mansion. To Mario “Tito could decorate this joint… but the most important thing I learned from him was how to be a man. That’s what I’m trying to do with you.”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9CC593-0D85-41D4-B919-2C18D9B32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9659"/>
          <a:stretch/>
        </p:blipFill>
        <p:spPr>
          <a:xfrm>
            <a:off x="9864080" y="2723555"/>
            <a:ext cx="7952285" cy="52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4310E27-0FCC-462A-BD6B-5EBEFE386D31}"/>
              </a:ext>
            </a:extLst>
          </p:cNvPr>
          <p:cNvSpPr/>
          <p:nvPr/>
        </p:nvSpPr>
        <p:spPr>
          <a:xfrm>
            <a:off x="575048" y="3558450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Mario is busted in a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$40M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police sting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. D.A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. to Mario ”Option one. Mandatory minimum… twenty-five years. Option two. Five years probation… set up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. 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BFB0E-D4FD-4766-ADD9-DEBB50D9E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34" y="2335500"/>
            <a:ext cx="8430726" cy="56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151B3A1-D268-48FD-B638-9CE4D68E8D31}"/>
              </a:ext>
            </a:extLst>
          </p:cNvPr>
          <p:cNvSpPr/>
          <p:nvPr/>
        </p:nvSpPr>
        <p:spPr>
          <a:xfrm>
            <a:off x="791072" y="3558450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cuts a fentanyl deal with the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Dai Lo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(Big Boss) of the Hong Kong Triads.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D.E.A.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raids the meet. Mario is shot protecting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.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039A25-CB3F-4C44-8B83-AD8A0F78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2" y="2425500"/>
            <a:ext cx="8179857" cy="543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grpSp>
        <p:nvGrpSpPr>
          <p:cNvPr id="8" name="Group 4"/>
          <p:cNvGrpSpPr/>
          <p:nvPr/>
        </p:nvGrpSpPr>
        <p:grpSpPr>
          <a:xfrm>
            <a:off x="0" y="10215598"/>
            <a:ext cx="18288000" cy="215305"/>
            <a:chOff x="0" y="0"/>
            <a:chExt cx="4816593" cy="56706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1" name="object 3"/>
          <p:cNvSpPr txBox="1"/>
          <p:nvPr/>
        </p:nvSpPr>
        <p:spPr>
          <a:xfrm>
            <a:off x="7607172" y="404465"/>
            <a:ext cx="29965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2365" algn="l"/>
              </a:tabLst>
            </a:pPr>
            <a:r>
              <a:rPr sz="2800" spc="33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spc="17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5628259" y="849760"/>
            <a:ext cx="695515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0" b="1" i="0" u="none" strike="noStrike" kern="1200" cap="none" spc="4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</a:t>
            </a:r>
            <a:r>
              <a:rPr kumimoji="0" lang="en-IN" sz="6000" b="1" i="0" u="none" strike="noStrike" kern="1200" cap="none" spc="4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</a:t>
            </a:r>
            <a:r>
              <a:rPr kumimoji="0" lang="en-IN" sz="6000" b="1" i="0" u="none" strike="noStrike" kern="1200" cap="none" spc="-1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kumimoji="0" lang="en-IN" sz="6000" b="1" i="0" u="none" strike="noStrike" kern="1200" cap="none" spc="7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IN" sz="6000" b="1" i="0" u="none" strike="noStrike" kern="1200" cap="none" spc="3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BYR</a:t>
            </a:r>
            <a:r>
              <a:rPr kumimoji="0" lang="en-IN" sz="6000" b="1" i="0" u="none" strike="noStrike" kern="1200" cap="none" spc="3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kumimoji="0" lang="en-IN" sz="6000" b="1" i="0" u="none" strike="noStrike" kern="1200" cap="none" spc="-2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endParaRPr kumimoji="0" lang="en-I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18" y="8721894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BRYAN YORKE</a:t>
            </a:r>
            <a:endParaRPr lang="en-IN" sz="4000" b="1" spc="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5042" y="9467052"/>
            <a:ext cx="62865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pt-BR" sz="20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20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	P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20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pt-BR" sz="20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pt-BR" sz="20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pt-BR" sz="2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spc="-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	U</a:t>
            </a:r>
            <a:r>
              <a:rPr lang="pt-BR" sz="20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pt-BR" sz="20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spc="-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	O</a:t>
            </a:r>
            <a:r>
              <a:rPr lang="pt-BR" sz="20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pt-BR" sz="20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pt-BR" sz="20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b="1" spc="-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endParaRPr lang="pt-BR" sz="2000" dirty="0">
              <a:latin typeface="Verdana"/>
              <a:cs typeface="Verdana"/>
            </a:endParaRPr>
          </a:p>
          <a:p>
            <a:endParaRPr lang="en-IN"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BB06FB2B-AFFD-449A-A68A-657BDDE300D6}"/>
              </a:ext>
            </a:extLst>
          </p:cNvPr>
          <p:cNvSpPr txBox="1"/>
          <p:nvPr/>
        </p:nvSpPr>
        <p:spPr>
          <a:xfrm>
            <a:off x="4650740" y="1951115"/>
            <a:ext cx="8900795" cy="7907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algn="ctr">
              <a:lnSpc>
                <a:spcPts val="3300"/>
              </a:lnSpc>
              <a:spcBef>
                <a:spcPts val="100"/>
              </a:spcBef>
            </a:pPr>
            <a:r>
              <a:rPr sz="2800" spc="31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SOUNDTRACK</a:t>
            </a:r>
            <a:r>
              <a:rPr sz="2800" spc="35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229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endParaRPr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3185" algn="ctr">
              <a:lnSpc>
                <a:spcPts val="6420"/>
              </a:lnSpc>
            </a:pPr>
            <a:r>
              <a:rPr lang="en-US" sz="4000" b="1" spc="7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MICHAEL C DREBERT</a:t>
            </a:r>
            <a:endParaRPr lang="en-US" sz="4000" b="1" spc="13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3185" algn="ctr">
              <a:lnSpc>
                <a:spcPts val="6420"/>
              </a:lnSpc>
            </a:pPr>
            <a:endParaRPr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620" algn="ctr">
              <a:lnSpc>
                <a:spcPts val="3300"/>
              </a:lnSpc>
              <a:spcBef>
                <a:spcPts val="125"/>
              </a:spcBef>
              <a:tabLst>
                <a:tab pos="3744595" algn="l"/>
              </a:tabLst>
            </a:pPr>
            <a:r>
              <a:rPr sz="2800" spc="5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32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sz="2800" spc="17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endParaRPr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5725" algn="ctr">
              <a:lnSpc>
                <a:spcPts val="6420"/>
              </a:lnSpc>
            </a:pPr>
            <a:r>
              <a:rPr sz="4000" b="1" spc="36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BETT</a:t>
            </a:r>
            <a:r>
              <a:rPr sz="4000" b="1" spc="-229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r>
              <a:rPr sz="4000" b="1" spc="8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4000" b="1" spc="52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sz="4000" b="1" spc="-7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sz="4000" b="1" spc="9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4000" b="1" spc="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BUT</a:t>
            </a:r>
            <a:r>
              <a:rPr sz="4000" b="1" spc="40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sz="4000" b="1" spc="4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4000" b="1" spc="-19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sz="4000" b="1" spc="-124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4400" spc="-87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endParaRPr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054860">
              <a:lnSpc>
                <a:spcPct val="100000"/>
              </a:lnSpc>
              <a:spcBef>
                <a:spcPts val="120"/>
              </a:spcBef>
            </a:pPr>
            <a:r>
              <a:rPr sz="2800" spc="31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Agent</a:t>
            </a:r>
            <a:r>
              <a:rPr sz="2800" spc="34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34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sz="2800" spc="36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229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Exec</a:t>
            </a:r>
            <a:r>
              <a:rPr sz="2800" spc="36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26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Producer.</a:t>
            </a:r>
            <a:endParaRPr lang="en-US" sz="2800" spc="265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054860">
              <a:lnSpc>
                <a:spcPct val="100000"/>
              </a:lnSpc>
              <a:spcBef>
                <a:spcPts val="120"/>
              </a:spcBef>
            </a:pPr>
            <a:endParaRPr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255" algn="ctr">
              <a:lnSpc>
                <a:spcPts val="3300"/>
              </a:lnSpc>
              <a:spcBef>
                <a:spcPts val="3360"/>
              </a:spcBef>
              <a:tabLst>
                <a:tab pos="2406650" algn="l"/>
                <a:tab pos="4507865" algn="l"/>
                <a:tab pos="6557645" algn="l"/>
              </a:tabLst>
            </a:pPr>
            <a:r>
              <a:rPr sz="2800" spc="-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32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3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sz="2800" spc="7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sz="2800" spc="15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3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sz="2800" spc="-38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spc="114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sz="2800" spc="17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sz="2800" spc="-38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endParaRPr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795" algn="ctr">
              <a:lnSpc>
                <a:spcPts val="6420"/>
              </a:lnSpc>
            </a:pPr>
            <a:r>
              <a:rPr sz="4000" b="1" spc="14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RAV</a:t>
            </a:r>
            <a:r>
              <a:rPr sz="4000" b="1" spc="-45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sz="4000" b="1" spc="101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sz="4000" b="1" spc="455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PARMA</a:t>
            </a:r>
            <a:r>
              <a:rPr sz="4000" b="1" spc="-14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endParaRPr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98500">
              <a:lnSpc>
                <a:spcPct val="100000"/>
              </a:lnSpc>
              <a:spcBef>
                <a:spcPts val="3460"/>
              </a:spcBef>
            </a:pPr>
            <a:r>
              <a:rPr lang="en-US" sz="2800" spc="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LEGAL LIAISON</a:t>
            </a:r>
          </a:p>
          <a:p>
            <a:pPr marL="698500">
              <a:lnSpc>
                <a:spcPct val="100000"/>
              </a:lnSpc>
              <a:spcBef>
                <a:spcPts val="3460"/>
              </a:spcBef>
            </a:pPr>
            <a:r>
              <a:rPr lang="en-US" sz="4400" b="1" spc="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sz="4000" b="1" spc="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FC87AC9-9A04-4DD4-83E3-2D494E2241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E0583-72AF-41E6-9B3D-038CF85388C3}"/>
              </a:ext>
            </a:extLst>
          </p:cNvPr>
          <p:cNvSpPr/>
          <p:nvPr/>
        </p:nvSpPr>
        <p:spPr>
          <a:xfrm>
            <a:off x="1156365" y="3271292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At gunpoint Mario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confesses to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he set him up.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forgives him.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Guns blazing,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endParaRPr lang="en-US" sz="4000" dirty="0">
              <a:solidFill>
                <a:schemeClr val="bg1"/>
              </a:solidFill>
              <a:latin typeface="Montserrat Bold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runs for a stairwell but the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SWAT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team kills him.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D6C2D7D7-865A-4A8E-A2D2-54BAC6BFBADB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F15D015-757F-4C72-B369-8D31D8B851E4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5FC750AE-B2A9-4EF2-B45C-A758C4B53FF4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592413-ED50-4AE7-ABD4-029084457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457" y="355848"/>
            <a:ext cx="6252198" cy="93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336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458D38-F6D4-4509-9435-B5FFD416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C2A2C2F-5CBD-443F-AFB1-1219FF15B6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D45037-2F57-4D8E-A16D-0900D50639AB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4D1CC5-275F-40BE-8AF2-B5B186A1F829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96F78B-06EF-4CDF-9A71-BB7E6CDF8A47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850B92D-E77B-4635-9005-DD9F4F10E2DC}"/>
              </a:ext>
            </a:extLst>
          </p:cNvPr>
          <p:cNvSpPr/>
          <p:nvPr/>
        </p:nvSpPr>
        <p:spPr>
          <a:xfrm>
            <a:off x="503040" y="2635121"/>
            <a:ext cx="9144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Paralyzed in a wheelchair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, Mario is surprised to see his estranged teenage wife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, Christina. At first pushing her away, Mario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is touched by her words and agrees to give their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marriage one more try. </a:t>
            </a:r>
            <a:endParaRPr lang="en-IN" sz="4000" dirty="0">
              <a:solidFill>
                <a:schemeClr val="bg1"/>
              </a:solidFill>
              <a:latin typeface="Montserrat Bold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 </a:t>
            </a:r>
            <a:endParaRPr lang="en-IN" sz="4000" dirty="0">
              <a:solidFill>
                <a:schemeClr val="bg1"/>
              </a:solidFill>
              <a:latin typeface="Montserrat Bold" charset="0"/>
              <a:ea typeface="Calibri" panose="020F0502020204030204" pitchFamily="34" charset="0"/>
              <a:cs typeface="Shrut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AF0A4-ADAE-4DED-89A1-0EC753DC4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9144000" y="1864129"/>
            <a:ext cx="8624585" cy="5616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0431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E1665-CE25-4B18-94CF-09E36027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478438-E0EC-42CE-B513-5FAE0289EA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242C2-B790-4A71-8DEC-7C5623A85EEB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EC6A27E-1645-4B8C-9887-4EF308E085BE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32836-7C1B-4433-BD35-774D71D3053B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1E672F6-5D53-45B5-8758-28C8ECE3A137}"/>
              </a:ext>
            </a:extLst>
          </p:cNvPr>
          <p:cNvSpPr/>
          <p:nvPr/>
        </p:nvSpPr>
        <p:spPr>
          <a:xfrm>
            <a:off x="2897306" y="3055268"/>
            <a:ext cx="12493388" cy="445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225" lvl="0" algn="just">
              <a:lnSpc>
                <a:spcPct val="115000"/>
              </a:lnSpc>
              <a:spcBef>
                <a:spcPts val="132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Logline</a:t>
            </a:r>
          </a:p>
          <a:p>
            <a:pPr marR="22225" lvl="0" algn="just">
              <a:lnSpc>
                <a:spcPct val="115000"/>
              </a:lnSpc>
              <a:spcBef>
                <a:spcPts val="132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His dad drowned at sea, a former straight-A soccer ace rises through a crime organization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to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support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his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family,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only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to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be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arrested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and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forced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to</a:t>
            </a:r>
            <a:r>
              <a:rPr lang="en-US" sz="4000" spc="-3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decide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to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roll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over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on his boss who is like a brother or do hard time.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6148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0E0016-14A6-494A-B5F8-B61C0798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5775860-A11A-4EDC-9FD7-2901D38E405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1ABC97-01DC-4F1B-BA18-D10AA3E301F0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0C37C18-BF1E-4CF9-85CE-E23B4E1FB085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5083DF-5A27-47B3-B976-CF515FDCF8A7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05E012-0365-455F-9E37-2A39F1755F40}"/>
              </a:ext>
            </a:extLst>
          </p:cNvPr>
          <p:cNvSpPr/>
          <p:nvPr/>
        </p:nvSpPr>
        <p:spPr>
          <a:xfrm>
            <a:off x="3887416" y="4790480"/>
            <a:ext cx="11124728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40"/>
              </a:lnSpc>
              <a:spcAft>
                <a:spcPts val="0"/>
              </a:spcAft>
              <a:tabLst>
                <a:tab pos="227965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Genre   </a:t>
            </a:r>
            <a:r>
              <a:rPr lang="en-US" sz="4000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:</a:t>
            </a:r>
            <a:r>
              <a:rPr lang="en-US" sz="4000" spc="-20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Crime</a:t>
            </a:r>
            <a:r>
              <a:rPr lang="en-US" sz="4000" spc="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Drama</a:t>
            </a:r>
          </a:p>
          <a:p>
            <a:pPr lvl="0">
              <a:lnSpc>
                <a:spcPts val="1240"/>
              </a:lnSpc>
              <a:spcAft>
                <a:spcPts val="0"/>
              </a:spcAft>
              <a:tabLst>
                <a:tab pos="227965" algn="l"/>
              </a:tabLst>
            </a:pPr>
            <a:endParaRPr lang="en-US" sz="4000" spc="-1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lvl="0">
              <a:lnSpc>
                <a:spcPts val="1240"/>
              </a:lnSpc>
              <a:spcAft>
                <a:spcPts val="0"/>
              </a:spcAft>
              <a:tabLst>
                <a:tab pos="227965" algn="l"/>
              </a:tabLst>
            </a:pPr>
            <a:endParaRPr lang="en-US" sz="4000" spc="-1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lvl="0">
              <a:lnSpc>
                <a:spcPts val="1240"/>
              </a:lnSpc>
              <a:spcAft>
                <a:spcPts val="0"/>
              </a:spcAft>
              <a:tabLst>
                <a:tab pos="227965" algn="l"/>
              </a:tabLst>
            </a:pP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lvl="0">
              <a:spcBef>
                <a:spcPts val="185"/>
              </a:spcBef>
              <a:spcAft>
                <a:spcPts val="0"/>
              </a:spcAft>
              <a:tabLst>
                <a:tab pos="227965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Format </a:t>
            </a:r>
            <a:r>
              <a:rPr lang="en-US" sz="4000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40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page short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film 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screenplay.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6253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CF6AE-BF82-4BBD-B771-679F1E16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366B9D-595F-4BEB-B727-2B2E1C18C75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A70E27-40D0-4DAA-81D3-CB99E4BF5D86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A0A56A4-3534-4AD3-A9BB-5B4F3C2982FD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020FE4-6D85-4184-B35C-FF19784E6804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4038D08-27B0-4981-9DC2-6ECADEE12FD6}"/>
              </a:ext>
            </a:extLst>
          </p:cNvPr>
          <p:cNvSpPr/>
          <p:nvPr/>
        </p:nvSpPr>
        <p:spPr>
          <a:xfrm>
            <a:off x="3023320" y="1903140"/>
            <a:ext cx="13969552" cy="705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85"/>
              </a:spcBef>
              <a:spcAft>
                <a:spcPts val="0"/>
              </a:spcAft>
              <a:tabLst>
                <a:tab pos="227965" algn="l"/>
              </a:tabLst>
            </a:pPr>
            <a:r>
              <a:rPr lang="en-US" sz="4000" b="1" dirty="0">
                <a:solidFill>
                  <a:srgbClr val="FFD2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 MT"/>
              </a:rPr>
              <a:t>Main</a:t>
            </a:r>
            <a:r>
              <a:rPr lang="en-US" sz="4000" b="1" spc="5" dirty="0">
                <a:solidFill>
                  <a:srgbClr val="FFD2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 MT"/>
              </a:rPr>
              <a:t> </a:t>
            </a:r>
            <a:r>
              <a:rPr lang="en-US" sz="4000" b="1" spc="-10" dirty="0">
                <a:solidFill>
                  <a:srgbClr val="FFD2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 MT"/>
              </a:rPr>
              <a:t>Characters</a:t>
            </a:r>
          </a:p>
          <a:p>
            <a:pPr lvl="0" algn="just">
              <a:spcBef>
                <a:spcPts val="185"/>
              </a:spcBef>
              <a:spcAft>
                <a:spcPts val="0"/>
              </a:spcAft>
              <a:tabLst>
                <a:tab pos="227965" algn="l"/>
              </a:tabLst>
            </a:pPr>
            <a:endParaRPr lang="en-IN" sz="4000" dirty="0">
              <a:solidFill>
                <a:schemeClr val="bg1"/>
              </a:solidFill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228600" marR="1299845" indent="-228600" algn="just">
              <a:lnSpc>
                <a:spcPct val="1150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4000" b="1" u="sng" dirty="0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Arial MT"/>
                <a:ea typeface="Arial MT"/>
                <a:cs typeface="Arial MT"/>
              </a:rPr>
              <a:t>Mario Acosta</a:t>
            </a:r>
            <a:r>
              <a:rPr lang="en-US" sz="4000" b="1" dirty="0">
                <a:solidFill>
                  <a:srgbClr val="FFD200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– 18, soccer ace, 2</a:t>
            </a:r>
            <a:r>
              <a:rPr lang="en-US" sz="4000" baseline="30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nd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generation Dominican.</a:t>
            </a:r>
          </a:p>
          <a:p>
            <a:pPr marL="228600" marR="1299845" indent="-228600" algn="just">
              <a:lnSpc>
                <a:spcPct val="1150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4000" b="1" u="sng" dirty="0" err="1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Arial MT"/>
                <a:ea typeface="Arial MT"/>
                <a:cs typeface="Arial MT"/>
              </a:rPr>
              <a:t>Domingos</a:t>
            </a:r>
            <a:r>
              <a:rPr lang="en-US" sz="4000" b="1" u="sng" spc="-20" dirty="0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Arial MT"/>
                <a:ea typeface="Arial MT"/>
                <a:cs typeface="Arial MT"/>
              </a:rPr>
              <a:t> </a:t>
            </a:r>
            <a:r>
              <a:rPr lang="en-US" sz="4000" b="1" u="sng" dirty="0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Arial MT"/>
                <a:ea typeface="Arial MT"/>
                <a:cs typeface="Arial MT"/>
              </a:rPr>
              <a:t>Salazar</a:t>
            </a:r>
            <a:r>
              <a:rPr lang="en-US" sz="4000" b="1" spc="-5" dirty="0">
                <a:solidFill>
                  <a:srgbClr val="FFD200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–</a:t>
            </a:r>
            <a:r>
              <a:rPr lang="en-US" sz="4000" spc="-1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25,</a:t>
            </a:r>
            <a:r>
              <a:rPr lang="en-US" sz="4000" spc="-2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Dominican</a:t>
            </a:r>
            <a:r>
              <a:rPr lang="en-US" sz="4000" spc="-3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accent,</a:t>
            </a:r>
            <a:r>
              <a:rPr lang="en-US" sz="4000" spc="-25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cool</a:t>
            </a:r>
            <a:r>
              <a:rPr lang="en-US" sz="4000" spc="-4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as</a:t>
            </a:r>
            <a:r>
              <a:rPr lang="en-US" sz="4000" spc="-2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a</a:t>
            </a:r>
            <a:r>
              <a:rPr lang="en-US" sz="4000" spc="-1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switchblade.</a:t>
            </a:r>
          </a:p>
          <a:p>
            <a:pPr marL="228600" marR="1299845" indent="-228600" algn="just">
              <a:lnSpc>
                <a:spcPct val="1150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4000" b="1" u="sng" dirty="0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Arial MT"/>
                <a:ea typeface="Arial MT"/>
                <a:cs typeface="Arial MT"/>
              </a:rPr>
              <a:t>Christina Acosta</a:t>
            </a:r>
            <a:r>
              <a:rPr lang="en-US" sz="4000" b="1" dirty="0">
                <a:solidFill>
                  <a:srgbClr val="FFD200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– 18, Barrington blue blood without the attitude.</a:t>
            </a:r>
          </a:p>
          <a:p>
            <a:pPr marL="228600" marR="1299845" indent="-228600" algn="just">
              <a:lnSpc>
                <a:spcPct val="1150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4000" b="1" u="sng" dirty="0">
                <a:solidFill>
                  <a:srgbClr val="FFD200"/>
                </a:solidFill>
                <a:uFill>
                  <a:solidFill>
                    <a:srgbClr val="212121"/>
                  </a:solidFill>
                </a:uFill>
                <a:latin typeface="Montserrat" pitchFamily="2" charset="0"/>
                <a:ea typeface="Arial MT"/>
                <a:cs typeface="Arial MT"/>
              </a:rPr>
              <a:t>Cesar de la Cruz</a:t>
            </a: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– 60, Dominican accent, scarred and suited.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824659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E2E80-62BF-469C-A1FE-6CB9ED50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0EB9079-AB5B-439B-B495-3DF2977A5EF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2BDB7-5B50-480E-96E5-635B54D4823B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C80D7E6-8951-4A03-9B3C-41E7344CEE49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F9B323-61EC-4058-B8A2-BAF0BAE9E5A8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44E09F8-79A9-4155-9E6C-EA3CB9C76710}"/>
              </a:ext>
            </a:extLst>
          </p:cNvPr>
          <p:cNvSpPr/>
          <p:nvPr/>
        </p:nvSpPr>
        <p:spPr>
          <a:xfrm>
            <a:off x="1871192" y="679004"/>
            <a:ext cx="14113567" cy="8536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780" lvl="0" algn="just">
              <a:lnSpc>
                <a:spcPct val="115000"/>
              </a:lnSpc>
              <a:spcBef>
                <a:spcPts val="5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Synopsis</a:t>
            </a:r>
          </a:p>
          <a:p>
            <a:pPr marR="17780" lvl="0" algn="just">
              <a:lnSpc>
                <a:spcPct val="115000"/>
              </a:lnSpc>
              <a:spcBef>
                <a:spcPts val="5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Eighteen-year-old Mario Acosta, soccer ace &amp; honor roll student from the wrong side of the tracks, secretly rendezvous with his uptown girlfriend Christina every day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in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park.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Mario’s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world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spins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out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of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control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when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his fisherman father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drowns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at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sea and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his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teenage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girlfriend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becomes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pregnant.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Working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as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3</a:t>
            </a:r>
            <a:r>
              <a:rPr lang="en-US" sz="4000" baseline="30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rd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shift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janitor and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still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going to school, Mario struggles to be head of his immigrant family. Losing his college scholarship &amp; bill collectors breathing down his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neck, Mario hooks up with a charismatic drug dealer </a:t>
            </a:r>
            <a:r>
              <a:rPr lang="en-US" sz="4000" dirty="0" err="1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Salazar. 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239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126A4C5-A34D-4A46-8678-99C81355B4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A92029-9876-443C-B0D1-8AAEB875BF75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FDD6546-EBFA-4AB3-961B-D6E7D2D21D6F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5598DD-96A3-496C-9910-2E428B1C58D1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EBFF9EA-C6C7-4B55-8CF3-525197465731}"/>
              </a:ext>
            </a:extLst>
          </p:cNvPr>
          <p:cNvSpPr/>
          <p:nvPr/>
        </p:nvSpPr>
        <p:spPr>
          <a:xfrm>
            <a:off x="1979204" y="3199284"/>
            <a:ext cx="14329592" cy="4997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780" lvl="0" algn="just">
              <a:lnSpc>
                <a:spcPct val="115000"/>
              </a:lnSpc>
              <a:spcBef>
                <a:spcPts val="5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Applying his school smarts, Mario quickly becomes </a:t>
            </a:r>
            <a:r>
              <a:rPr lang="en-US" sz="4000" dirty="0" err="1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’ right-hand man. Mario is busted in a $40M police sting and is given two options - do hard time in gladiator academy or flip on his drug kingpin boss who has become like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 brother to him.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Mario's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big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time decision leaves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one of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them dead and the other in a wheelchair.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34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6A5F88B-DCEF-4894-8E6D-F56F7EBCF13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r>
              <a:rPr lang="en-US"/>
              <a:t> </a:t>
            </a:r>
            <a:endParaRPr lang="en-IN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61519D-998A-43DA-BFB5-A32D01E43CA2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50889CF-AF87-4B4E-9B0C-63611038CA62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B6FC99-840F-452E-84FF-5B5B120C44D5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BF003E-701E-48B6-9511-5E31AE6E85AF}"/>
              </a:ext>
            </a:extLst>
          </p:cNvPr>
          <p:cNvSpPr/>
          <p:nvPr/>
        </p:nvSpPr>
        <p:spPr>
          <a:xfrm>
            <a:off x="2159224" y="2551212"/>
            <a:ext cx="15985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D200"/>
                </a:solidFill>
                <a:latin typeface="Arial" panose="020B0604020202020204" pitchFamily="34" charset="0"/>
                <a:ea typeface="Arial MT"/>
                <a:cs typeface="Arial MT"/>
              </a:rPr>
              <a:t>Mission</a:t>
            </a:r>
            <a:r>
              <a:rPr lang="en-US" sz="4000" b="1" spc="-15" dirty="0">
                <a:solidFill>
                  <a:srgbClr val="FFD200"/>
                </a:solidFill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n-US" sz="4000" b="1" dirty="0">
                <a:solidFill>
                  <a:srgbClr val="FFD200"/>
                </a:solidFill>
                <a:latin typeface="Arial" panose="020B0604020202020204" pitchFamily="34" charset="0"/>
                <a:ea typeface="Arial MT"/>
                <a:cs typeface="Arial MT"/>
              </a:rPr>
              <a:t>Statement </a:t>
            </a:r>
            <a:r>
              <a:rPr lang="en-US" sz="400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:</a:t>
            </a:r>
            <a:r>
              <a:rPr lang="en-US" sz="4000" spc="-20" dirty="0">
                <a:solidFill>
                  <a:schemeClr val="bg1"/>
                </a:solidFill>
                <a:latin typeface="Arial MT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“Where mercy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is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shown,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mercy</a:t>
            </a:r>
            <a:r>
              <a:rPr lang="en-US" sz="4000" spc="-4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is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given.”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Duane 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Chapman</a:t>
            </a:r>
            <a:endParaRPr lang="en-IN" sz="4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8B7F1-0458-43C7-AA57-5CBC22F39321}"/>
              </a:ext>
            </a:extLst>
          </p:cNvPr>
          <p:cNvSpPr txBox="1"/>
          <p:nvPr/>
        </p:nvSpPr>
        <p:spPr>
          <a:xfrm>
            <a:off x="2159224" y="4423420"/>
            <a:ext cx="110172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D200"/>
                </a:solidFill>
                <a:latin typeface="Montserrat" pitchFamily="2" charset="0"/>
              </a:rPr>
              <a:t>Estimated Budget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</a:rPr>
              <a:t>: $100K- $200K USD.</a:t>
            </a:r>
            <a:endParaRPr lang="en-IN" sz="40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51C4B-3F85-4B43-9815-9E6950030C6E}"/>
              </a:ext>
            </a:extLst>
          </p:cNvPr>
          <p:cNvSpPr txBox="1"/>
          <p:nvPr/>
        </p:nvSpPr>
        <p:spPr>
          <a:xfrm>
            <a:off x="2157400" y="5695900"/>
            <a:ext cx="13105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D200"/>
                </a:solidFill>
                <a:latin typeface="Montserrat" pitchFamily="2" charset="0"/>
              </a:rPr>
              <a:t>Production Timeline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</a:rPr>
              <a:t>: Pre-production – 2 ½ weeks, principal photography – 3 weeks, post-production – 4 weeks.</a:t>
            </a:r>
            <a:endParaRPr lang="en-IN" sz="40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en-IN" sz="4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52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9233A2D-A621-46A3-85CB-76B18B2C227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/>
              <a:t> </a:t>
            </a:r>
            <a:endParaRPr lang="en-I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17764-0199-4D87-90F9-5141EB0509D4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8413685-C90B-41A5-A1DA-81937BE8B74B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B2DA18-426E-4A28-B413-2753C90E046B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A5CE4AB-5123-4F2F-B28E-80DD55BFEF6E}"/>
              </a:ext>
            </a:extLst>
          </p:cNvPr>
          <p:cNvSpPr/>
          <p:nvPr/>
        </p:nvSpPr>
        <p:spPr>
          <a:xfrm>
            <a:off x="6824494" y="1183060"/>
            <a:ext cx="4839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all" dirty="0">
                <a:solidFill>
                  <a:srgbClr val="FFD200"/>
                </a:solidFill>
                <a:latin typeface="Montserrat" pitchFamily="2" charset="0"/>
                <a:ea typeface="Arial MT"/>
                <a:cs typeface="Arial MT"/>
              </a:rPr>
              <a:t>Comparable</a:t>
            </a:r>
            <a:endParaRPr lang="en-IN" sz="4800" b="1" cap="all" dirty="0">
              <a:solidFill>
                <a:srgbClr val="FFD200"/>
              </a:solidFill>
              <a:latin typeface="Montserra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58799F-B308-4514-B61F-3130023E6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32" y="2623220"/>
            <a:ext cx="4356000" cy="6703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3024F-B14A-4AD5-9D70-A8F99055390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0" y="2623220"/>
            <a:ext cx="4428000" cy="667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F0BDE-2149-46BF-9A6C-36C25780E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360" y="2479204"/>
            <a:ext cx="4572000" cy="67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39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E36796-35AD-4E44-9B4F-85E0B852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60EE6CC-B177-438F-A690-560D55F894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US"/>
              <a:t> 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07622A-7605-413D-8ED9-5A43CD9ECA0A}"/>
              </a:ext>
            </a:extLst>
          </p:cNvPr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D96D5D4-DA03-43C6-B699-B18FAD74561B}"/>
                </a:ext>
              </a:extLst>
            </p:cNvPr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2D6BDC-03FA-4F90-BCF1-CBB7168726F1}"/>
                </a:ext>
              </a:extLst>
            </p:cNvPr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5392AF-447E-470B-AA8E-25A45A1B5944}"/>
              </a:ext>
            </a:extLst>
          </p:cNvPr>
          <p:cNvSpPr/>
          <p:nvPr/>
        </p:nvSpPr>
        <p:spPr>
          <a:xfrm>
            <a:off x="1007096" y="901936"/>
            <a:ext cx="16273808" cy="824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9370" lvl="0" algn="just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Target Audience</a:t>
            </a:r>
          </a:p>
          <a:p>
            <a:pPr marR="39370" lvl="0" algn="just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Given the combined genre and location of the story, current trends show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favorable U.S.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age groups: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18-24 (58%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of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audience),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ages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35-44 (26%),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ages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45+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(16%).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Arial MT"/>
              <a:cs typeface="Arial MT"/>
            </a:endParaRPr>
          </a:p>
          <a:p>
            <a:pPr marR="175260" lvl="0" algn="just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Sales</a:t>
            </a:r>
            <a:r>
              <a:rPr lang="en-US" sz="4000" b="1" spc="-10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 </a:t>
            </a:r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Wingdings" panose="05000000000000000000" pitchFamily="2" charset="2"/>
                <a:cs typeface="Arial MT"/>
              </a:rPr>
              <a:t>Approach</a:t>
            </a:r>
          </a:p>
          <a:p>
            <a:pPr marR="175260" lvl="0" algn="just">
              <a:lnSpc>
                <a:spcPct val="115000"/>
              </a:lnSpc>
              <a:spcBef>
                <a:spcPts val="14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Attaching</a:t>
            </a:r>
            <a:r>
              <a:rPr lang="en-US" sz="4000" spc="-3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an</a:t>
            </a:r>
            <a:r>
              <a:rPr lang="en-US" sz="4000" spc="-3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appropriate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sales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entity</a:t>
            </a:r>
            <a:r>
              <a:rPr lang="en-US" sz="4000" spc="-2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during</a:t>
            </a:r>
            <a:r>
              <a:rPr lang="en-US" sz="4000" spc="-35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the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development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Wingdings" panose="05000000000000000000" pitchFamily="2" charset="2"/>
                <a:cs typeface="Wingdings" panose="05000000000000000000" pitchFamily="2" charset="2"/>
              </a:rPr>
              <a:t>phase will generate early interest in the film before production is complete.</a:t>
            </a:r>
            <a:endParaRPr lang="en-IN" sz="4000" dirty="0">
              <a:solidFill>
                <a:schemeClr val="bg1"/>
              </a:solidFill>
              <a:latin typeface="Montserrat" pitchFamily="2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algn="just"/>
            <a:r>
              <a:rPr lang="en-US" sz="4000" b="1" dirty="0">
                <a:solidFill>
                  <a:srgbClr val="FFD200"/>
                </a:solidFill>
                <a:latin typeface="Montserrat" pitchFamily="2" charset="0"/>
                <a:ea typeface="Arial MT"/>
                <a:cs typeface="Arial MT"/>
              </a:rPr>
              <a:t>Investment Projection</a:t>
            </a:r>
          </a:p>
          <a:p>
            <a:pPr algn="just"/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Contingent upon level of casting, foreign and domestic marketing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strategies,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taking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advantage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of</a:t>
            </a:r>
            <a:r>
              <a:rPr lang="en-US" sz="4000" spc="-1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the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host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city’s</a:t>
            </a:r>
            <a:r>
              <a:rPr lang="en-US" sz="4000" spc="-1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tax</a:t>
            </a:r>
            <a:r>
              <a:rPr lang="en-US" sz="4000" spc="-2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credits/incentives</a:t>
            </a:r>
            <a:r>
              <a:rPr lang="en-US" sz="4000" spc="-3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and</a:t>
            </a:r>
            <a:r>
              <a:rPr lang="en-US" sz="4000" spc="-5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pitchFamily="2" charset="0"/>
                <a:ea typeface="Arial MT"/>
                <a:cs typeface="Arial MT"/>
              </a:rPr>
              <a:t>a realistic rate of return commitments.</a:t>
            </a:r>
            <a:endParaRPr lang="en-IN" sz="4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1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96416" y="2163859"/>
            <a:ext cx="18288000" cy="8015489"/>
          </a:xfrm>
          <a:custGeom>
            <a:avLst/>
            <a:gdLst/>
            <a:ahLst/>
            <a:cxnLst/>
            <a:rect l="l" t="t" r="r" b="b"/>
            <a:pathLst>
              <a:path w="18288000" h="8015489">
                <a:moveTo>
                  <a:pt x="18288000" y="8015488"/>
                </a:moveTo>
                <a:lnTo>
                  <a:pt x="0" y="801548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8015488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-816" r="-81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73024" y="10112771"/>
            <a:ext cx="18288000" cy="215305"/>
            <a:chOff x="0" y="0"/>
            <a:chExt cx="4816593" cy="567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9144" y="4945682"/>
            <a:ext cx="76200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63"/>
              </a:lnSpc>
            </a:pPr>
            <a:r>
              <a:rPr lang="en-US" sz="3000" dirty="0" err="1">
                <a:solidFill>
                  <a:schemeClr val="bg1"/>
                </a:solidFill>
                <a:latin typeface="Montserrat" charset="0"/>
              </a:rPr>
              <a:t>Domingos</a:t>
            </a:r>
            <a:r>
              <a:rPr lang="en-US" sz="3000" dirty="0">
                <a:solidFill>
                  <a:schemeClr val="bg1"/>
                </a:solidFill>
                <a:latin typeface="Montserrat" charset="0"/>
              </a:rPr>
              <a:t> and </a:t>
            </a:r>
            <a:r>
              <a:rPr lang="en-US" sz="3000">
                <a:solidFill>
                  <a:schemeClr val="bg1"/>
                </a:solidFill>
                <a:latin typeface="Montserrat" charset="0"/>
              </a:rPr>
              <a:t>Tito enjoy a </a:t>
            </a:r>
            <a:r>
              <a:rPr lang="en-US" sz="3000" dirty="0">
                <a:solidFill>
                  <a:schemeClr val="bg1"/>
                </a:solidFill>
                <a:latin typeface="Montserrat Bold" charset="0"/>
              </a:rPr>
              <a:t>champagne</a:t>
            </a:r>
          </a:p>
          <a:p>
            <a:pPr lvl="0" algn="ctr">
              <a:lnSpc>
                <a:spcPts val="3063"/>
              </a:lnSpc>
            </a:pPr>
            <a:r>
              <a:rPr lang="en-US" sz="3000" dirty="0">
                <a:solidFill>
                  <a:schemeClr val="bg1"/>
                </a:solidFill>
                <a:latin typeface="Montserrat Bold" charset="0"/>
              </a:rPr>
              <a:t>night </a:t>
            </a:r>
            <a:r>
              <a:rPr lang="en-US" sz="3000" dirty="0">
                <a:solidFill>
                  <a:schemeClr val="bg1"/>
                </a:solidFill>
                <a:latin typeface="Montserrat" charset="0"/>
              </a:rPr>
              <a:t>in their penthouse condo.</a:t>
            </a:r>
            <a:endParaRPr lang="en-US" sz="3000" b="1" u="none" strike="noStrike" spc="181" dirty="0">
              <a:solidFill>
                <a:schemeClr val="bg1"/>
              </a:solidFill>
              <a:latin typeface="Montserrat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5139F-60B2-4D8F-8B91-1A79ACDB0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14" y="2827745"/>
            <a:ext cx="7620000" cy="5086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/>
          </p:cNvSpPr>
          <p:nvPr/>
        </p:nvSpPr>
        <p:spPr>
          <a:xfrm>
            <a:off x="6437503" y="1476756"/>
            <a:ext cx="3705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1014" algn="l"/>
              </a:tabLst>
              <a:defRPr/>
            </a:pPr>
            <a:r>
              <a:rPr kumimoji="0" lang="pl-PL" sz="3600" b="0" i="0" u="none" strike="noStrike" kern="1200" cap="none" spc="125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PA</a:t>
            </a:r>
            <a:r>
              <a:rPr kumimoji="0" lang="pl-PL" sz="3600" b="0" i="0" u="none" strike="noStrike" kern="1200" cap="none" spc="-48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</a:t>
            </a:r>
            <a:r>
              <a:rPr kumimoji="0" lang="pl-PL" sz="3600" b="0" i="0" u="none" strike="noStrike" kern="1200" cap="none" spc="-15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pl-PL" sz="3600" b="0" i="0" u="none" strike="noStrike" kern="1200" cap="none" spc="-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	</a:t>
            </a:r>
            <a:r>
              <a:rPr kumimoji="0" lang="pl-PL" sz="36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BYR</a:t>
            </a:r>
            <a:r>
              <a:rPr kumimoji="0" lang="pl-PL" sz="3600" b="0" i="0" u="none" strike="noStrike" kern="1200" cap="none" spc="-75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pl-PL" sz="3600" b="0" i="0" u="none" strike="noStrike" kern="1200" cap="none" spc="145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 </a:t>
            </a:r>
            <a:endParaRPr kumimoji="0" lang="pl-PL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83832" y="2155952"/>
            <a:ext cx="11323320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algn="just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2400" b="1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5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2400">
              <a:latin typeface="Verdana"/>
              <a:cs typeface="Verdana"/>
            </a:endParaRPr>
          </a:p>
          <a:p>
            <a:pPr marL="13335" marR="5080" indent="2540" algn="just">
              <a:lnSpc>
                <a:spcPct val="101099"/>
              </a:lnSpc>
            </a:pP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Paul</a:t>
            </a:r>
            <a:r>
              <a:rPr sz="24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born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Dublin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but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has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lived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0" dirty="0">
                <a:solidFill>
                  <a:srgbClr val="FFFFFF"/>
                </a:solidFill>
                <a:latin typeface="Verdana"/>
                <a:cs typeface="Verdana"/>
              </a:rPr>
              <a:t>U.S.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most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his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life.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Co-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Owner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400" spc="18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High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Voltage</a:t>
            </a:r>
            <a:r>
              <a:rPr sz="2400" spc="17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Ent/Cool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Breeze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Prods.</a:t>
            </a:r>
            <a:r>
              <a:rPr sz="2400" spc="17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400" spc="17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family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enterprise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which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creates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markets</a:t>
            </a:r>
            <a:r>
              <a:rPr sz="240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award-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winning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short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feature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film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screenplays.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Paul</a:t>
            </a:r>
            <a:r>
              <a:rPr sz="24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 graduate of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University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Oklahoma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400">
              <a:latin typeface="Verdana"/>
              <a:cs typeface="Verdana"/>
            </a:endParaRPr>
          </a:p>
          <a:p>
            <a:pPr marL="12700" marR="5080" algn="just">
              <a:lnSpc>
                <a:spcPts val="291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B.A.</a:t>
            </a:r>
            <a:r>
              <a:rPr sz="24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Sociology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minor</a:t>
            </a:r>
            <a:r>
              <a:rPr sz="24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Film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Studies.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currently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based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southwestern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Michigan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near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Chicago.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4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Paul</a:t>
            </a:r>
            <a:r>
              <a:rPr sz="2400" spc="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formerly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employed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single-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family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bond</a:t>
            </a:r>
            <a:r>
              <a:rPr sz="2400" spc="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accountant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400" spc="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3528" y="5988811"/>
            <a:ext cx="3977004" cy="7613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65"/>
              </a:spcBef>
              <a:tabLst>
                <a:tab pos="1146810" algn="l"/>
                <a:tab pos="2315845" algn="l"/>
                <a:tab pos="2564765" algn="l"/>
                <a:tab pos="3377565" algn="l"/>
              </a:tabLst>
            </a:pP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public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housing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authority screenwriter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his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68737" y="5988811"/>
            <a:ext cx="7134859" cy="7613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27000">
              <a:lnSpc>
                <a:spcPct val="101099"/>
              </a:lnSpc>
              <a:spcBef>
                <a:spcPts val="65"/>
              </a:spcBef>
              <a:tabLst>
                <a:tab pos="1190625" algn="l"/>
                <a:tab pos="1400175" algn="l"/>
                <a:tab pos="2471420" algn="l"/>
                <a:tab pos="3508375" algn="l"/>
                <a:tab pos="4469765" algn="l"/>
                <a:tab pos="4536440" algn="l"/>
                <a:tab pos="5112385" algn="l"/>
                <a:tab pos="5600700" algn="l"/>
                <a:tab pos="6130925" algn="l"/>
                <a:tab pos="6350635" algn="l"/>
                <a:tab pos="6941184" algn="l"/>
              </a:tabLst>
            </a:pP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near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Washington,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D.C.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Now,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scripts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being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represented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Betty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Butler,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3528" y="6728256"/>
            <a:ext cx="11320145" cy="149987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7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BjbPresents.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His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work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has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received</a:t>
            </a:r>
            <a:r>
              <a:rPr sz="24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positive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reviews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Hollywood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Scriptwriting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Institute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Gary-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Paul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agency.</a:t>
            </a:r>
            <a:r>
              <a:rPr sz="2400" spc="14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His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work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has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also 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won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400" spc="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placed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national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international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screenplay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competitions,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including </a:t>
            </a:r>
            <a:r>
              <a:rPr sz="2400" spc="90" dirty="0">
                <a:solidFill>
                  <a:srgbClr val="FFFFFF"/>
                </a:solidFill>
                <a:latin typeface="Verdana"/>
                <a:cs typeface="Verdana"/>
              </a:rPr>
              <a:t>Fade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Awards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Scriptwriting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Network.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3400" y="2705100"/>
            <a:ext cx="5405120" cy="5379085"/>
            <a:chOff x="533400" y="2705100"/>
            <a:chExt cx="5405120" cy="53790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971" y="2728672"/>
              <a:ext cx="5357557" cy="53316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5185" y="2716885"/>
              <a:ext cx="5381625" cy="5355590"/>
            </a:xfrm>
            <a:custGeom>
              <a:avLst/>
              <a:gdLst/>
              <a:ahLst/>
              <a:cxnLst/>
              <a:rect l="l" t="t" r="r" b="b"/>
              <a:pathLst>
                <a:path w="5381625" h="5355590">
                  <a:moveTo>
                    <a:pt x="0" y="0"/>
                  </a:moveTo>
                  <a:lnTo>
                    <a:pt x="5381129" y="0"/>
                  </a:lnTo>
                  <a:lnTo>
                    <a:pt x="5381129" y="5355209"/>
                  </a:lnTo>
                  <a:lnTo>
                    <a:pt x="0" y="5355209"/>
                  </a:lnTo>
                  <a:lnTo>
                    <a:pt x="0" y="0"/>
                  </a:lnTo>
                  <a:close/>
                </a:path>
              </a:pathLst>
            </a:custGeom>
            <a:ln w="235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Group 4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14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5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3203" y="2343150"/>
              <a:ext cx="4442469" cy="30175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0000" y="1809750"/>
              <a:ext cx="4791075" cy="4724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745080" y="6349856"/>
            <a:ext cx="9899778" cy="2151230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lang="en-US" sz="3200" spc="55" dirty="0">
                <a:solidFill>
                  <a:srgbClr val="FFFFFF"/>
                </a:solidFill>
                <a:latin typeface="Verdana"/>
                <a:cs typeface="Verdana"/>
              </a:rPr>
              <a:t>WEBSITE  :      </a:t>
            </a:r>
            <a:r>
              <a:rPr lang="en-US" sz="3200" b="1" spc="55" dirty="0">
                <a:solidFill>
                  <a:srgbClr val="FFFFFF"/>
                </a:solidFill>
                <a:latin typeface="Verdana"/>
                <a:cs typeface="Verdana"/>
              </a:rPr>
              <a:t>www.rfstudiosusa.com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3200" spc="55">
                <a:solidFill>
                  <a:srgbClr val="FFFFFF"/>
                </a:solidFill>
                <a:latin typeface="Verdana"/>
                <a:cs typeface="Verdana"/>
              </a:rPr>
              <a:t>Email</a:t>
            </a:r>
            <a:r>
              <a:rPr lang="en-US" sz="3200" spc="55" dirty="0">
                <a:solidFill>
                  <a:srgbClr val="FFFFFF"/>
                </a:solidFill>
                <a:latin typeface="Verdana"/>
                <a:cs typeface="Verdana"/>
              </a:rPr>
              <a:t>     </a:t>
            </a:r>
            <a:r>
              <a:rPr sz="3200" spc="-2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spc="-27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3200" spc="-78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3200" spc="-2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spc="-280" dirty="0">
                <a:solidFill>
                  <a:srgbClr val="FFFFFF"/>
                </a:solidFill>
                <a:latin typeface="Verdana"/>
                <a:cs typeface="Verdana"/>
              </a:rPr>
              <a:t>         </a:t>
            </a:r>
            <a:r>
              <a:rPr sz="3200" b="1" spc="-114">
                <a:solidFill>
                  <a:schemeClr val="bg1"/>
                </a:solidFill>
                <a:latin typeface="Verdana"/>
                <a:cs typeface="Verdana"/>
              </a:rPr>
              <a:t>rfstudios.bjb@gmail.com</a:t>
            </a:r>
            <a:endParaRPr sz="3200">
              <a:solidFill>
                <a:schemeClr val="bg1"/>
              </a:solidFill>
              <a:latin typeface="Verdana"/>
              <a:cs typeface="Verdana"/>
            </a:endParaRPr>
          </a:p>
          <a:p>
            <a:pPr marL="123825">
              <a:lnSpc>
                <a:spcPct val="100000"/>
              </a:lnSpc>
              <a:spcBef>
                <a:spcPts val="1660"/>
              </a:spcBef>
            </a:pPr>
            <a:r>
              <a:rPr sz="3200" spc="365">
                <a:solidFill>
                  <a:srgbClr val="FFFFFF"/>
                </a:solidFill>
                <a:latin typeface="Verdana"/>
                <a:cs typeface="Verdana"/>
              </a:rPr>
              <a:t>Phone </a:t>
            </a:r>
            <a:r>
              <a:rPr lang="en-US" sz="3200" spc="3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3200" spc="-78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3200" spc="-81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3200" spc="-819" dirty="0">
                <a:solidFill>
                  <a:srgbClr val="FFFFFF"/>
                </a:solidFill>
                <a:latin typeface="Verdana"/>
                <a:cs typeface="Verdana"/>
              </a:rPr>
              <a:t>                          </a:t>
            </a:r>
            <a:r>
              <a:rPr sz="3200" b="1" spc="-1025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en-US" sz="3200" b="1" spc="-10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spc="-7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spc="-31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3200" b="1" spc="-7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spc="-80">
                <a:solidFill>
                  <a:srgbClr val="FFFFFF"/>
                </a:solidFill>
                <a:latin typeface="Verdana"/>
                <a:cs typeface="Verdana"/>
              </a:rPr>
              <a:t>334-</a:t>
            </a:r>
            <a:r>
              <a:rPr sz="3200" b="1" spc="-7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>
                <a:solidFill>
                  <a:srgbClr val="FFFFFF"/>
                </a:solidFill>
                <a:latin typeface="Verdana"/>
                <a:cs typeface="Verdana"/>
              </a:rPr>
              <a:t>874-</a:t>
            </a:r>
            <a:r>
              <a:rPr sz="3200" b="1" spc="-7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spc="-20">
                <a:solidFill>
                  <a:srgbClr val="FFFFFF"/>
                </a:solidFill>
                <a:latin typeface="Verdana"/>
                <a:cs typeface="Verdana"/>
              </a:rPr>
              <a:t>5499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9" name="Group 4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1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24823"/>
            <a:ext cx="16230600" cy="214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85"/>
              </a:lnSpc>
              <a:spcBef>
                <a:spcPct val="0"/>
              </a:spcBef>
            </a:pPr>
            <a:r>
              <a:rPr lang="en-US" sz="14085" u="none" strike="noStrike">
                <a:solidFill>
                  <a:srgbClr val="FFD200"/>
                </a:solidFill>
                <a:latin typeface="Caslon #540"/>
                <a:ea typeface="Caslon #540"/>
                <a:cs typeface="Caslon #540"/>
                <a:sym typeface="Caslon #540"/>
              </a:rPr>
              <a:t>THANK YOU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01379" y="10071695"/>
            <a:ext cx="18587041" cy="215305"/>
            <a:chOff x="0" y="0"/>
            <a:chExt cx="4895352" cy="56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95352" cy="56706"/>
            </a:xfrm>
            <a:custGeom>
              <a:avLst/>
              <a:gdLst/>
              <a:ahLst/>
              <a:cxnLst/>
              <a:rect l="l" t="t" r="r" b="b"/>
              <a:pathLst>
                <a:path w="4895352" h="56706">
                  <a:moveTo>
                    <a:pt x="0" y="0"/>
                  </a:moveTo>
                  <a:lnTo>
                    <a:pt x="4895352" y="0"/>
                  </a:lnTo>
                  <a:lnTo>
                    <a:pt x="489535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95352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5EEE766-73FF-405D-BE05-45EE3587E2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2E0F2-0129-4B7A-9E43-5D95E0D38900}"/>
              </a:ext>
            </a:extLst>
          </p:cNvPr>
          <p:cNvSpPr txBox="1"/>
          <p:nvPr/>
        </p:nvSpPr>
        <p:spPr>
          <a:xfrm>
            <a:off x="4618562" y="4358670"/>
            <a:ext cx="90508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Montserrat Bold" charset="0"/>
              </a:rPr>
              <a:t>CHARACTERS</a:t>
            </a:r>
            <a:endParaRPr lang="en-IN" sz="9600" dirty="0">
              <a:solidFill>
                <a:srgbClr val="FFC000"/>
              </a:solidFill>
              <a:latin typeface="Montserra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4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7D564-1BC1-457C-83A4-A17DC586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52CEEFC-E835-4103-8572-CD38F293B0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B49679C-954D-4726-AE3D-9E1830B3CDB6}"/>
              </a:ext>
            </a:extLst>
          </p:cNvPr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E344349-79BD-4952-A998-458D319E55D2}"/>
                </a:ext>
              </a:extLst>
            </p:cNvPr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2DD8F083-8671-4274-9100-3B2764AD6D4D}"/>
                </a:ext>
              </a:extLst>
            </p:cNvPr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>
                <a:solidFill>
                  <a:srgbClr val="FFD200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50C84CE-CDF8-4873-A29C-FFEBE2737DF0}"/>
              </a:ext>
            </a:extLst>
          </p:cNvPr>
          <p:cNvSpPr/>
          <p:nvPr/>
        </p:nvSpPr>
        <p:spPr>
          <a:xfrm>
            <a:off x="1018219" y="4711452"/>
            <a:ext cx="74254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D200"/>
                </a:solidFill>
                <a:latin typeface="Montserrat Bold" charset="0"/>
              </a:rPr>
              <a:t>MARIO ACOSTA 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18,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2</a:t>
            </a:r>
            <a:r>
              <a:rPr lang="en-US" sz="4000" baseline="30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nd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generation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Dominican, 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soccer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ace with straight A’s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E139BE-6475-4CFD-9B34-6D7DC7DE6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44" y="661848"/>
            <a:ext cx="6426437" cy="87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25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7190" y="4029638"/>
            <a:ext cx="1167348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57"/>
              </a:lnSpc>
            </a:pPr>
            <a:r>
              <a:rPr lang="en-US" sz="6000" b="1" dirty="0">
                <a:solidFill>
                  <a:srgbClr val="FFD200"/>
                </a:solidFill>
                <a:latin typeface="Montserrat Bold" charset="0"/>
                <a:ea typeface="Noto Serif Ethiopic Condensed Bold"/>
                <a:cs typeface="Noto Serif Ethiopic Condensed Bold"/>
                <a:sym typeface="Noto Serif Ethiopic Condensed Bold"/>
              </a:rPr>
              <a:t>DOMINGOS SALAZAR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FB5BC7-27AD-4568-8DA4-C2331099A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917" y="781687"/>
            <a:ext cx="5372100" cy="8058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76F309-F65E-4337-888C-4AB3F22FAC88}"/>
              </a:ext>
            </a:extLst>
          </p:cNvPr>
          <p:cNvSpPr/>
          <p:nvPr/>
        </p:nvSpPr>
        <p:spPr>
          <a:xfrm>
            <a:off x="660786" y="4855468"/>
            <a:ext cx="62552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25, Dominican accent, 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cool as a switchblade.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51112" y="4218903"/>
            <a:ext cx="219590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7"/>
              </a:lnSpc>
            </a:pPr>
            <a:r>
              <a:rPr lang="en-US" sz="6000" b="1" dirty="0">
                <a:solidFill>
                  <a:srgbClr val="FFD200"/>
                </a:solidFill>
                <a:latin typeface="Montserrat Bold" charset="0"/>
                <a:ea typeface="Noto Serif Ethiopic Condensed Bold"/>
                <a:cs typeface="Noto Serif Ethiopic Condensed Bold"/>
                <a:sym typeface="Noto Serif Ethiopic Condensed Bold"/>
              </a:rPr>
              <a:t>TITO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DFB967-A8C6-4CFA-AC1D-83AF8FDB6587}"/>
              </a:ext>
            </a:extLst>
          </p:cNvPr>
          <p:cNvSpPr/>
          <p:nvPr/>
        </p:nvSpPr>
        <p:spPr>
          <a:xfrm>
            <a:off x="1079104" y="4999484"/>
            <a:ext cx="76690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35,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coiffed and street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hardened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African American.</a:t>
            </a:r>
            <a:endParaRPr lang="en-IN" sz="4000" dirty="0">
              <a:solidFill>
                <a:schemeClr val="bg1"/>
              </a:solidFill>
              <a:latin typeface="Montserrat 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D5652E-D7EF-456D-92F8-6F247B8E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41277" r="4538" b="3834"/>
          <a:stretch/>
        </p:blipFill>
        <p:spPr>
          <a:xfrm>
            <a:off x="10410881" y="1587351"/>
            <a:ext cx="5170077" cy="7112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EA3B0-BBBE-4AFD-95C8-236BD7D12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88" y="318964"/>
            <a:ext cx="7705872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C0E5EC-18FC-4C71-B702-7CCE344A6C04}"/>
              </a:ext>
            </a:extLst>
          </p:cNvPr>
          <p:cNvSpPr/>
          <p:nvPr/>
        </p:nvSpPr>
        <p:spPr>
          <a:xfrm>
            <a:off x="287016" y="3552878"/>
            <a:ext cx="100080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With his fisherman dad drowned at sea, Mario asks </a:t>
            </a:r>
            <a:r>
              <a:rPr lang="en-US" sz="4000" dirty="0" err="1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if he can join his crew.  </a:t>
            </a:r>
            <a:endParaRPr lang="en-IN" sz="4000" dirty="0">
              <a:solidFill>
                <a:schemeClr val="bg1"/>
              </a:solidFill>
              <a:latin typeface="Montserrat" charset="0"/>
              <a:ea typeface="Calibri" panose="020F0502020204030204" pitchFamily="34" charset="0"/>
              <a:cs typeface="Shruti" panose="020B0502040204020203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  </a:t>
            </a:r>
            <a:r>
              <a:rPr lang="en-US" sz="4000" dirty="0" err="1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tosses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Mario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out on           </a:t>
            </a:r>
          </a:p>
          <a:p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   his ass.</a:t>
            </a:r>
            <a:endParaRPr lang="en-IN" sz="4000" dirty="0">
              <a:solidFill>
                <a:schemeClr val="bg1"/>
              </a:solidFill>
              <a:latin typeface="Montserrat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9D5512-EF59-4A2B-BF08-8D3B7C593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88" y="5143500"/>
            <a:ext cx="7705872" cy="4677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1695"/>
            <a:ext cx="18288000" cy="215305"/>
            <a:chOff x="0" y="0"/>
            <a:chExt cx="4816593" cy="567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706"/>
            </a:xfrm>
            <a:custGeom>
              <a:avLst/>
              <a:gdLst/>
              <a:ahLst/>
              <a:cxnLst/>
              <a:rect l="l" t="t" r="r" b="b"/>
              <a:pathLst>
                <a:path w="4816592" h="56706">
                  <a:moveTo>
                    <a:pt x="0" y="0"/>
                  </a:moveTo>
                  <a:lnTo>
                    <a:pt x="4816592" y="0"/>
                  </a:lnTo>
                  <a:lnTo>
                    <a:pt x="4816592" y="56706"/>
                  </a:lnTo>
                  <a:lnTo>
                    <a:pt x="0" y="56706"/>
                  </a:ln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16593" cy="47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B1BAF-A3CE-44F0-81B8-7C0A1CC75730}"/>
              </a:ext>
            </a:extLst>
          </p:cNvPr>
          <p:cNvSpPr/>
          <p:nvPr/>
        </p:nvSpPr>
        <p:spPr>
          <a:xfrm>
            <a:off x="143000" y="3866226"/>
            <a:ext cx="94320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4000" dirty="0" err="1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Domingos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approaches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Mario cleaning an office.</a:t>
            </a:r>
          </a:p>
          <a:p>
            <a:pPr marL="457200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Montserrat" charset="0"/>
                <a:ea typeface="Calibri" panose="020F0502020204030204" pitchFamily="34" charset="0"/>
                <a:cs typeface="Shruti" panose="020B0502040204020203" pitchFamily="34" charset="0"/>
              </a:rPr>
              <a:t>He makes Mario an offer he </a:t>
            </a:r>
            <a:r>
              <a:rPr lang="en-US" sz="4000" dirty="0">
                <a:solidFill>
                  <a:schemeClr val="bg1"/>
                </a:solidFill>
                <a:latin typeface="Montserrat Bold" charset="0"/>
                <a:ea typeface="Calibri" panose="020F0502020204030204" pitchFamily="34" charset="0"/>
                <a:cs typeface="Shruti" panose="020B0502040204020203" pitchFamily="34" charset="0"/>
              </a:rPr>
              <a:t>can’t refuse.</a:t>
            </a:r>
            <a:endParaRPr lang="en-IN" sz="4000" dirty="0">
              <a:solidFill>
                <a:schemeClr val="bg1"/>
              </a:solidFill>
              <a:latin typeface="Montserrat Bold" charset="0"/>
              <a:ea typeface="Calibri" panose="020F0502020204030204" pitchFamily="34" charset="0"/>
              <a:cs typeface="Shrut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CD375-0D65-4B10-98D1-0FC428A5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76" y="2255757"/>
            <a:ext cx="8640000" cy="57754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2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1215</Words>
  <Application>Microsoft Office PowerPoint</Application>
  <PresentationFormat>Custom</PresentationFormat>
  <Paragraphs>109</Paragraphs>
  <Slides>32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Montserrat</vt:lpstr>
      <vt:lpstr>Shruti</vt:lpstr>
      <vt:lpstr>Verdana</vt:lpstr>
      <vt:lpstr>Wingdings</vt:lpstr>
      <vt:lpstr>Noto Serif Ethiopic Condensed Bold</vt:lpstr>
      <vt:lpstr>Montserrat Bold</vt:lpstr>
      <vt:lpstr>Arial MT</vt:lpstr>
      <vt:lpstr>Calibri</vt:lpstr>
      <vt:lpstr>Caslon #540</vt:lpstr>
      <vt:lpstr>Arial</vt:lpstr>
      <vt:lpstr>Just Another 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TV and Film Pitch Deck Presentation in Dark Blue Yellow Indie  Style</dc:title>
  <dc:creator>PC</dc:creator>
  <cp:lastModifiedBy>PC</cp:lastModifiedBy>
  <cp:revision>52</cp:revision>
  <dcterms:created xsi:type="dcterms:W3CDTF">2006-08-16T00:00:00Z</dcterms:created>
  <dcterms:modified xsi:type="dcterms:W3CDTF">2025-05-25T05:59:22Z</dcterms:modified>
  <dc:identifier>DAGkuyrqKGI</dc:identifier>
</cp:coreProperties>
</file>