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89" r:id="rId5"/>
    <p:sldId id="283" r:id="rId6"/>
    <p:sldId id="284" r:id="rId7"/>
    <p:sldId id="285" r:id="rId8"/>
    <p:sldId id="286" r:id="rId9"/>
    <p:sldId id="287" r:id="rId10"/>
    <p:sldId id="280" r:id="rId11"/>
    <p:sldId id="273" r:id="rId12"/>
    <p:sldId id="275" r:id="rId13"/>
    <p:sldId id="28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919E"/>
    <a:srgbClr val="FFFF99"/>
    <a:srgbClr val="1FC9D1"/>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D9C87-00EB-427E-B25C-16DEFF7179D2}" type="datetimeFigureOut">
              <a:rPr lang="en-US" smtClean="0"/>
              <a:t>11/24/2020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BA9DF-A832-4A2C-BAE7-FE86BD99D6EF}" type="slidenum">
              <a:rPr lang="en-US" smtClean="0"/>
              <a:t>‹#›</a:t>
            </a:fld>
            <a:endParaRPr lang="en-US"/>
          </a:p>
        </p:txBody>
      </p:sp>
    </p:spTree>
    <p:extLst>
      <p:ext uri="{BB962C8B-B14F-4D97-AF65-F5344CB8AC3E}">
        <p14:creationId xmlns:p14="http://schemas.microsoft.com/office/powerpoint/2010/main" val="2830304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s/photos/film?utm_source=unsplash&amp;utm_medium=referral&amp;utm_content=creditCopyTex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bobrodriguez?utm_source=unsplash&amp;utm_medium=referral&amp;utm_content=creditCopy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unsplash.com/s/photos/people-white-background?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bobrodriguez?utm_source=unsplash&amp;utm_medium=referral&amp;utm_content=creditCopyTex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nsplash.com/s/photos/people-white-background?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Unsplash</a:t>
            </a:r>
            <a:endParaRPr lang="en-ID" dirty="0"/>
          </a:p>
        </p:txBody>
      </p:sp>
      <p:sp>
        <p:nvSpPr>
          <p:cNvPr id="4" name="Slide Number Placeholder 3"/>
          <p:cNvSpPr>
            <a:spLocks noGrp="1"/>
          </p:cNvSpPr>
          <p:nvPr>
            <p:ph type="sldNum" sz="quarter" idx="5"/>
          </p:nvPr>
        </p:nvSpPr>
        <p:spPr/>
        <p:txBody>
          <a:bodyPr/>
          <a:lstStyle/>
          <a:p>
            <a:fld id="{A526D218-181D-40DD-8560-A2423D34CE11}" type="slidenum">
              <a:rPr lang="en-ID" smtClean="0"/>
              <a:t>10</a:t>
            </a:fld>
            <a:endParaRPr lang="en-ID"/>
          </a:p>
        </p:txBody>
      </p:sp>
    </p:spTree>
    <p:extLst>
      <p:ext uri="{BB962C8B-B14F-4D97-AF65-F5344CB8AC3E}">
        <p14:creationId xmlns:p14="http://schemas.microsoft.com/office/powerpoint/2010/main" val="4135565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b="0" i="0" kern="1200" dirty="0">
                <a:solidFill>
                  <a:schemeClr val="tx1"/>
                </a:solidFill>
                <a:effectLst/>
                <a:latin typeface="+mn-lt"/>
                <a:ea typeface="+mn-ea"/>
                <a:cs typeface="+mn-cs"/>
              </a:rPr>
              <a:t>Photo by </a:t>
            </a:r>
            <a:r>
              <a:rPr lang="en-ID" sz="1200" b="0" i="0" kern="1200" dirty="0">
                <a:solidFill>
                  <a:schemeClr val="tx1"/>
                </a:solidFill>
                <a:effectLst/>
                <a:latin typeface="+mn-lt"/>
                <a:ea typeface="+mn-ea"/>
                <a:cs typeface="+mn-cs"/>
                <a:hlinkClick r:id="rId3"/>
              </a:rPr>
              <a:t>Filipe de Rodrigues</a:t>
            </a:r>
            <a:r>
              <a:rPr lang="en-ID" sz="1200" b="0" i="0" kern="1200" dirty="0">
                <a:solidFill>
                  <a:schemeClr val="tx1"/>
                </a:solidFill>
                <a:effectLst/>
                <a:latin typeface="+mn-lt"/>
                <a:ea typeface="+mn-ea"/>
                <a:cs typeface="+mn-cs"/>
              </a:rPr>
              <a:t> on </a:t>
            </a:r>
            <a:r>
              <a:rPr lang="en-ID" sz="1200" b="0" i="0" kern="1200" dirty="0" err="1">
                <a:solidFill>
                  <a:schemeClr val="tx1"/>
                </a:solidFill>
                <a:effectLst/>
                <a:latin typeface="+mn-lt"/>
                <a:ea typeface="+mn-ea"/>
                <a:cs typeface="+mn-cs"/>
                <a:hlinkClick r:id="rId4"/>
              </a:rPr>
              <a:t>Unsplash</a:t>
            </a:r>
            <a:endParaRPr lang="en-ID" dirty="0"/>
          </a:p>
        </p:txBody>
      </p:sp>
      <p:sp>
        <p:nvSpPr>
          <p:cNvPr id="4" name="Slide Number Placeholder 3"/>
          <p:cNvSpPr>
            <a:spLocks noGrp="1"/>
          </p:cNvSpPr>
          <p:nvPr>
            <p:ph type="sldNum" sz="quarter" idx="5"/>
          </p:nvPr>
        </p:nvSpPr>
        <p:spPr/>
        <p:txBody>
          <a:bodyPr/>
          <a:lstStyle/>
          <a:p>
            <a:fld id="{A526D218-181D-40DD-8560-A2423D34CE11}" type="slidenum">
              <a:rPr lang="en-ID" smtClean="0"/>
              <a:t>11</a:t>
            </a:fld>
            <a:endParaRPr lang="en-ID"/>
          </a:p>
        </p:txBody>
      </p:sp>
    </p:spTree>
    <p:extLst>
      <p:ext uri="{BB962C8B-B14F-4D97-AF65-F5344CB8AC3E}">
        <p14:creationId xmlns:p14="http://schemas.microsoft.com/office/powerpoint/2010/main" val="35724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b="0" i="0" kern="1200" dirty="0">
                <a:solidFill>
                  <a:schemeClr val="tx1"/>
                </a:solidFill>
                <a:effectLst/>
                <a:latin typeface="+mn-lt"/>
                <a:ea typeface="+mn-ea"/>
                <a:cs typeface="+mn-cs"/>
              </a:rPr>
              <a:t>Photo by </a:t>
            </a:r>
            <a:r>
              <a:rPr lang="en-ID" sz="1200" b="0" i="0" kern="1200" dirty="0">
                <a:solidFill>
                  <a:schemeClr val="tx1"/>
                </a:solidFill>
                <a:effectLst/>
                <a:latin typeface="+mn-lt"/>
                <a:ea typeface="+mn-ea"/>
                <a:cs typeface="+mn-cs"/>
                <a:hlinkClick r:id="rId3"/>
              </a:rPr>
              <a:t>Filipe de Rodrigues</a:t>
            </a:r>
            <a:r>
              <a:rPr lang="en-ID" sz="1200" b="0" i="0" kern="1200" dirty="0">
                <a:solidFill>
                  <a:schemeClr val="tx1"/>
                </a:solidFill>
                <a:effectLst/>
                <a:latin typeface="+mn-lt"/>
                <a:ea typeface="+mn-ea"/>
                <a:cs typeface="+mn-cs"/>
              </a:rPr>
              <a:t> on </a:t>
            </a:r>
            <a:r>
              <a:rPr lang="en-ID" sz="1200" b="0" i="0" kern="1200" dirty="0" err="1">
                <a:solidFill>
                  <a:schemeClr val="tx1"/>
                </a:solidFill>
                <a:effectLst/>
                <a:latin typeface="+mn-lt"/>
                <a:ea typeface="+mn-ea"/>
                <a:cs typeface="+mn-cs"/>
                <a:hlinkClick r:id="rId4"/>
              </a:rPr>
              <a:t>Unsplash</a:t>
            </a:r>
            <a:endParaRPr lang="en-ID" dirty="0"/>
          </a:p>
        </p:txBody>
      </p:sp>
      <p:sp>
        <p:nvSpPr>
          <p:cNvPr id="4" name="Slide Number Placeholder 3"/>
          <p:cNvSpPr>
            <a:spLocks noGrp="1"/>
          </p:cNvSpPr>
          <p:nvPr>
            <p:ph type="sldNum" sz="quarter" idx="5"/>
          </p:nvPr>
        </p:nvSpPr>
        <p:spPr/>
        <p:txBody>
          <a:bodyPr/>
          <a:lstStyle/>
          <a:p>
            <a:fld id="{A526D218-181D-40DD-8560-A2423D34CE11}" type="slidenum">
              <a:rPr lang="en-ID" smtClean="0"/>
              <a:t>12</a:t>
            </a:fld>
            <a:endParaRPr lang="en-ID"/>
          </a:p>
        </p:txBody>
      </p:sp>
    </p:spTree>
    <p:extLst>
      <p:ext uri="{BB962C8B-B14F-4D97-AF65-F5344CB8AC3E}">
        <p14:creationId xmlns:p14="http://schemas.microsoft.com/office/powerpoint/2010/main" val="2144935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EF1F-A142-4443-86A7-491BA42761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EF7D0F-1F89-4B44-9215-C2B821D105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A6F967-A3F8-4240-8C07-0ED3BC817318}"/>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5" name="Footer Placeholder 4">
            <a:extLst>
              <a:ext uri="{FF2B5EF4-FFF2-40B4-BE49-F238E27FC236}">
                <a16:creationId xmlns:a16="http://schemas.microsoft.com/office/drawing/2014/main" id="{DB6E4ACA-2A5C-4248-9B28-C838CB9AE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49DA5-E28E-42B3-8303-9C1C481ABAF3}"/>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739075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BE993-CD5E-43DC-8608-BBD09AD403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C7DBD-2307-4DBA-8645-B8FF673DA5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39C90-4990-4B1B-AB84-6E0BA5CE9A25}"/>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5" name="Footer Placeholder 4">
            <a:extLst>
              <a:ext uri="{FF2B5EF4-FFF2-40B4-BE49-F238E27FC236}">
                <a16:creationId xmlns:a16="http://schemas.microsoft.com/office/drawing/2014/main" id="{C43A4D5D-0730-4ABC-B9D2-D90FD2ABF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D6774-88EB-488F-A21D-AB66A56062AC}"/>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1023085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6EB58F-6CD8-4D18-89D5-EFDCBAC369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EF4ACC-745B-4D1A-A17E-BE747959D1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089EF-EBB6-428D-B0BE-BA10CD29A400}"/>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5" name="Footer Placeholder 4">
            <a:extLst>
              <a:ext uri="{FF2B5EF4-FFF2-40B4-BE49-F238E27FC236}">
                <a16:creationId xmlns:a16="http://schemas.microsoft.com/office/drawing/2014/main" id="{D08644C4-5752-48B1-8902-535A2E881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8F298-4590-4568-A32E-C99E3DC8E77E}"/>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17001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18377-8449-475B-8348-C72FBA454C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11E5D-FFA0-407F-906B-9959CE7CDD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03153-D0BA-4EDD-B6E6-4B1BA6A80909}"/>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5" name="Footer Placeholder 4">
            <a:extLst>
              <a:ext uri="{FF2B5EF4-FFF2-40B4-BE49-F238E27FC236}">
                <a16:creationId xmlns:a16="http://schemas.microsoft.com/office/drawing/2014/main" id="{F3D1FE2C-AC88-481F-892F-D32C27137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2A66C-5517-4FA5-8885-993EF63AC758}"/>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408820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ED952-9164-464B-B34C-E2EB38AB9D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01127F-C9CE-460D-8DD7-72B26F5CC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4C5228-60FD-46BF-891F-FAECA5BF3210}"/>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5" name="Footer Placeholder 4">
            <a:extLst>
              <a:ext uri="{FF2B5EF4-FFF2-40B4-BE49-F238E27FC236}">
                <a16:creationId xmlns:a16="http://schemas.microsoft.com/office/drawing/2014/main" id="{EC0C7318-7D49-49E4-B903-8322E276A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143B9-327C-4434-AD4B-C2CE5153D451}"/>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34908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1D73E-F0C3-496D-9CCD-B8338C99F4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0CC111-C58D-40C2-9F0D-DF357879F4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F3A0D4-D2EB-4CA7-8945-EA9C5E3DCD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4A8574-2D73-4D6C-AEAF-61FA752FB85D}"/>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6" name="Footer Placeholder 5">
            <a:extLst>
              <a:ext uri="{FF2B5EF4-FFF2-40B4-BE49-F238E27FC236}">
                <a16:creationId xmlns:a16="http://schemas.microsoft.com/office/drawing/2014/main" id="{ED084172-444E-4D9F-B123-BD20B1D2F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9A23F6-D35C-4A56-B373-3186AEADA83E}"/>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115041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BE2A-8E78-4787-BEDD-A2B7B1528C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B7B74E-E6DB-471F-BE5B-0B2EEECDC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59A4D7-2499-474E-BA51-E8374E4355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FDBAFC-728F-4276-AFB4-139517746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55703B-9D85-4FFB-B530-191452F720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D079AC-6BB8-4E78-AF49-560932EC44FD}"/>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8" name="Footer Placeholder 7">
            <a:extLst>
              <a:ext uri="{FF2B5EF4-FFF2-40B4-BE49-F238E27FC236}">
                <a16:creationId xmlns:a16="http://schemas.microsoft.com/office/drawing/2014/main" id="{3A92A42F-66C3-4D15-8778-21F78BE1D4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AF9A8F-2634-4E0C-81B6-D86BA233EC86}"/>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186942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CA5D-43B7-49DC-B926-2E5C777F58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B69C60-21A3-4245-8668-59B2712960C5}"/>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4" name="Footer Placeholder 3">
            <a:extLst>
              <a:ext uri="{FF2B5EF4-FFF2-40B4-BE49-F238E27FC236}">
                <a16:creationId xmlns:a16="http://schemas.microsoft.com/office/drawing/2014/main" id="{CA24570C-3943-4376-A6AC-87EE68F5E1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551CF3-7D21-47E7-9C41-F3B3B2AB03FB}"/>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6976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ABD469-6424-42FC-AA1C-BAA34A98022D}"/>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3" name="Footer Placeholder 2">
            <a:extLst>
              <a:ext uri="{FF2B5EF4-FFF2-40B4-BE49-F238E27FC236}">
                <a16:creationId xmlns:a16="http://schemas.microsoft.com/office/drawing/2014/main" id="{A66B8011-EE55-4495-BD6A-99F5BBDA67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0CBE9A-B1B3-4D51-9939-4718579248C1}"/>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103195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982A-F249-435E-8397-EE12F46EB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EC2E4A-7C87-43B3-8378-ABF93C48AC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DD3453-F097-4A69-A1E6-67F974944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518C7-3308-4271-B82E-EA173A5EDDAE}"/>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6" name="Footer Placeholder 5">
            <a:extLst>
              <a:ext uri="{FF2B5EF4-FFF2-40B4-BE49-F238E27FC236}">
                <a16:creationId xmlns:a16="http://schemas.microsoft.com/office/drawing/2014/main" id="{BCDF9733-CA98-45D8-8D23-971A19FC5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1B5A6-7379-4052-8DB3-F2B23D2F0333}"/>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331195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75E3-9725-47AA-9E7C-79B2A0BDD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358391-CFF2-4D5C-B28F-A80252A7B0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5C1088-F0D0-44D0-AE46-7B1CFCC98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22DA-EEA7-4573-B8FE-B09D4A7DA0C0}"/>
              </a:ext>
            </a:extLst>
          </p:cNvPr>
          <p:cNvSpPr>
            <a:spLocks noGrp="1"/>
          </p:cNvSpPr>
          <p:nvPr>
            <p:ph type="dt" sz="half" idx="10"/>
          </p:nvPr>
        </p:nvSpPr>
        <p:spPr/>
        <p:txBody>
          <a:bodyPr/>
          <a:lstStyle/>
          <a:p>
            <a:fld id="{85E54D5C-E77C-451C-AE08-97B0F637D290}" type="datetimeFigureOut">
              <a:rPr lang="en-US" smtClean="0"/>
              <a:t>11/24/2020</a:t>
            </a:fld>
            <a:endParaRPr lang="en-US"/>
          </a:p>
        </p:txBody>
      </p:sp>
      <p:sp>
        <p:nvSpPr>
          <p:cNvPr id="6" name="Footer Placeholder 5">
            <a:extLst>
              <a:ext uri="{FF2B5EF4-FFF2-40B4-BE49-F238E27FC236}">
                <a16:creationId xmlns:a16="http://schemas.microsoft.com/office/drawing/2014/main" id="{9D436474-7F80-4772-936D-C09E5DADB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FA017C-C2E7-44D1-94B2-3383CDD048E6}"/>
              </a:ext>
            </a:extLst>
          </p:cNvPr>
          <p:cNvSpPr>
            <a:spLocks noGrp="1"/>
          </p:cNvSpPr>
          <p:nvPr>
            <p:ph type="sldNum" sz="quarter" idx="12"/>
          </p:nvPr>
        </p:nvSpPr>
        <p:spPr/>
        <p:txBody>
          <a:bodyPr/>
          <a:lstStyle/>
          <a:p>
            <a:fld id="{E1B2D8BD-E7E7-49FB-BE2E-0740147CA620}" type="slidenum">
              <a:rPr lang="en-US" smtClean="0"/>
              <a:t>‹#›</a:t>
            </a:fld>
            <a:endParaRPr lang="en-US"/>
          </a:p>
        </p:txBody>
      </p:sp>
    </p:spTree>
    <p:extLst>
      <p:ext uri="{BB962C8B-B14F-4D97-AF65-F5344CB8AC3E}">
        <p14:creationId xmlns:p14="http://schemas.microsoft.com/office/powerpoint/2010/main" val="347995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4769A7-FF6C-482A-BBBF-5A78A4784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FCA663-FFB0-49A5-ADA2-E3DB1F5483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511DD-0349-4D3A-B66C-44A850419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54D5C-E77C-451C-AE08-97B0F637D290}" type="datetimeFigureOut">
              <a:rPr lang="en-US" smtClean="0"/>
              <a:t>11/24/2020</a:t>
            </a:fld>
            <a:endParaRPr lang="en-US"/>
          </a:p>
        </p:txBody>
      </p:sp>
      <p:sp>
        <p:nvSpPr>
          <p:cNvPr id="5" name="Footer Placeholder 4">
            <a:extLst>
              <a:ext uri="{FF2B5EF4-FFF2-40B4-BE49-F238E27FC236}">
                <a16:creationId xmlns:a16="http://schemas.microsoft.com/office/drawing/2014/main" id="{2993E646-AA09-4A47-8009-6828A558EE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AE46C-868A-404D-957C-2AD865F76D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2D8BD-E7E7-49FB-BE2E-0740147CA620}" type="slidenum">
              <a:rPr lang="en-US" smtClean="0"/>
              <a:t>‹#›</a:t>
            </a:fld>
            <a:endParaRPr lang="en-US"/>
          </a:p>
        </p:txBody>
      </p:sp>
    </p:spTree>
    <p:extLst>
      <p:ext uri="{BB962C8B-B14F-4D97-AF65-F5344CB8AC3E}">
        <p14:creationId xmlns:p14="http://schemas.microsoft.com/office/powerpoint/2010/main" val="1958856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playlist?list=PL_geqL-DbSU28Mk2-lmhzN5MgMp2MN7oz"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BE284-EA4C-44F4-8838-3F9C0D00FC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F5BBB1F-4D3F-4903-80A8-CCCC1099F7C1}"/>
              </a:ext>
            </a:extLst>
          </p:cNvPr>
          <p:cNvSpPr>
            <a:spLocks noGrp="1"/>
          </p:cNvSpPr>
          <p:nvPr>
            <p:ph type="subTitle" idx="1"/>
          </p:nvPr>
        </p:nvSpPr>
        <p:spPr/>
        <p:txBody>
          <a:bodyPr/>
          <a:lstStyle/>
          <a:p>
            <a:endParaRPr lang="en-US"/>
          </a:p>
        </p:txBody>
      </p:sp>
      <p:pic>
        <p:nvPicPr>
          <p:cNvPr id="5" name="Picture 4" descr="A close up of a person&#10;&#10;Description automatically generated">
            <a:extLst>
              <a:ext uri="{FF2B5EF4-FFF2-40B4-BE49-F238E27FC236}">
                <a16:creationId xmlns:a16="http://schemas.microsoft.com/office/drawing/2014/main" id="{5E7035BA-A0BA-4A0F-958A-EFEBDCCBF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5CE8B3F-39DB-4363-8315-FB0F387657AE}"/>
              </a:ext>
            </a:extLst>
          </p:cNvPr>
          <p:cNvSpPr/>
          <p:nvPr/>
        </p:nvSpPr>
        <p:spPr>
          <a:xfrm>
            <a:off x="7919343" y="4376691"/>
            <a:ext cx="3171825" cy="135894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solidFill>
                  <a:srgbClr val="00B0F0"/>
                </a:solidFill>
                <a:latin typeface="Aharoni" panose="02010803020104030203" pitchFamily="2" charset="-79"/>
                <a:cs typeface="Aharoni" panose="02010803020104030203" pitchFamily="2" charset="-79"/>
              </a:rPr>
              <a:t>The Web Series</a:t>
            </a:r>
          </a:p>
          <a:p>
            <a:pPr algn="ctr"/>
            <a:r>
              <a:rPr lang="en-US" dirty="0">
                <a:solidFill>
                  <a:srgbClr val="00B0F0"/>
                </a:solidFill>
                <a:latin typeface="Aharoni" panose="02010803020104030203" pitchFamily="2" charset="-79"/>
                <a:cs typeface="Aharoni" panose="02010803020104030203" pitchFamily="2" charset="-79"/>
              </a:rPr>
              <a:t>Created by Victoria </a:t>
            </a:r>
            <a:r>
              <a:rPr lang="en-US" dirty="0" err="1">
                <a:solidFill>
                  <a:srgbClr val="00B0F0"/>
                </a:solidFill>
                <a:latin typeface="Aharoni" panose="02010803020104030203" pitchFamily="2" charset="-79"/>
                <a:cs typeface="Aharoni" panose="02010803020104030203" pitchFamily="2" charset="-79"/>
              </a:rPr>
              <a:t>Vertuga</a:t>
            </a:r>
            <a:r>
              <a:rPr lang="en-US" dirty="0">
                <a:solidFill>
                  <a:srgbClr val="00B0F0"/>
                </a:solidFill>
                <a:latin typeface="Aharoni" panose="02010803020104030203" pitchFamily="2" charset="-79"/>
                <a:cs typeface="Aharoni" panose="02010803020104030203" pitchFamily="2" charset="-79"/>
              </a:rPr>
              <a:t> &amp; Eric Williford </a:t>
            </a:r>
          </a:p>
        </p:txBody>
      </p:sp>
    </p:spTree>
    <p:extLst>
      <p:ext uri="{BB962C8B-B14F-4D97-AF65-F5344CB8AC3E}">
        <p14:creationId xmlns:p14="http://schemas.microsoft.com/office/powerpoint/2010/main" val="1483638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EBC9CFAB-A10D-484D-952B-D076829575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7432" y="1028320"/>
            <a:ext cx="2743200" cy="3320827"/>
          </a:xfrm>
          <a:custGeom>
            <a:avLst/>
            <a:gdLst>
              <a:gd name="connsiteX0" fmla="*/ 937260 w 1874520"/>
              <a:gd name="connsiteY0" fmla="*/ 0 h 1874520"/>
              <a:gd name="connsiteX1" fmla="*/ 1874520 w 1874520"/>
              <a:gd name="connsiteY1" fmla="*/ 937260 h 1874520"/>
              <a:gd name="connsiteX2" fmla="*/ 937260 w 1874520"/>
              <a:gd name="connsiteY2" fmla="*/ 1874520 h 1874520"/>
              <a:gd name="connsiteX3" fmla="*/ 0 w 1874520"/>
              <a:gd name="connsiteY3" fmla="*/ 937260 h 1874520"/>
              <a:gd name="connsiteX4" fmla="*/ 937260 w 187452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1874520">
                <a:moveTo>
                  <a:pt x="937260" y="0"/>
                </a:moveTo>
                <a:cubicBezTo>
                  <a:pt x="1454894" y="0"/>
                  <a:pt x="1874520" y="419626"/>
                  <a:pt x="1874520" y="937260"/>
                </a:cubicBezTo>
                <a:cubicBezTo>
                  <a:pt x="1874520" y="1454894"/>
                  <a:pt x="1454894" y="1874520"/>
                  <a:pt x="937260" y="1874520"/>
                </a:cubicBezTo>
                <a:cubicBezTo>
                  <a:pt x="419626" y="1874520"/>
                  <a:pt x="0" y="1454894"/>
                  <a:pt x="0" y="937260"/>
                </a:cubicBezTo>
                <a:cubicBezTo>
                  <a:pt x="0" y="419626"/>
                  <a:pt x="419626" y="0"/>
                  <a:pt x="937260" y="0"/>
                </a:cubicBezTo>
                <a:close/>
              </a:path>
            </a:pathLst>
          </a:custGeom>
        </p:spPr>
      </p:pic>
      <p:pic>
        <p:nvPicPr>
          <p:cNvPr id="46" name="Picture 45">
            <a:extLst>
              <a:ext uri="{FF2B5EF4-FFF2-40B4-BE49-F238E27FC236}">
                <a16:creationId xmlns:a16="http://schemas.microsoft.com/office/drawing/2014/main" id="{C2D89EFD-21C6-4E8B-9E91-9741B494D8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72496" y="1330213"/>
            <a:ext cx="2764002" cy="3018934"/>
          </a:xfrm>
          <a:custGeom>
            <a:avLst/>
            <a:gdLst>
              <a:gd name="connsiteX0" fmla="*/ 937260 w 1874520"/>
              <a:gd name="connsiteY0" fmla="*/ 0 h 1874520"/>
              <a:gd name="connsiteX1" fmla="*/ 1874520 w 1874520"/>
              <a:gd name="connsiteY1" fmla="*/ 937260 h 1874520"/>
              <a:gd name="connsiteX2" fmla="*/ 937260 w 1874520"/>
              <a:gd name="connsiteY2" fmla="*/ 1874520 h 1874520"/>
              <a:gd name="connsiteX3" fmla="*/ 0 w 1874520"/>
              <a:gd name="connsiteY3" fmla="*/ 937260 h 1874520"/>
              <a:gd name="connsiteX4" fmla="*/ 937260 w 187452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1874520">
                <a:moveTo>
                  <a:pt x="937260" y="0"/>
                </a:moveTo>
                <a:cubicBezTo>
                  <a:pt x="1454894" y="0"/>
                  <a:pt x="1874520" y="419626"/>
                  <a:pt x="1874520" y="937260"/>
                </a:cubicBezTo>
                <a:cubicBezTo>
                  <a:pt x="1874520" y="1454894"/>
                  <a:pt x="1454894" y="1874520"/>
                  <a:pt x="937260" y="1874520"/>
                </a:cubicBezTo>
                <a:cubicBezTo>
                  <a:pt x="419626" y="1874520"/>
                  <a:pt x="0" y="1454894"/>
                  <a:pt x="0" y="937260"/>
                </a:cubicBezTo>
                <a:cubicBezTo>
                  <a:pt x="0" y="419626"/>
                  <a:pt x="419626" y="0"/>
                  <a:pt x="937260" y="0"/>
                </a:cubicBezTo>
                <a:close/>
              </a:path>
            </a:pathLst>
          </a:custGeom>
        </p:spPr>
      </p:pic>
      <p:pic>
        <p:nvPicPr>
          <p:cNvPr id="45" name="Picture 44">
            <a:extLst>
              <a:ext uri="{FF2B5EF4-FFF2-40B4-BE49-F238E27FC236}">
                <a16:creationId xmlns:a16="http://schemas.microsoft.com/office/drawing/2014/main" id="{19033138-E6F8-4C81-9D2B-3AE6BCC6B7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4664" y="1055872"/>
            <a:ext cx="2656663" cy="3320827"/>
          </a:xfrm>
          <a:custGeom>
            <a:avLst/>
            <a:gdLst>
              <a:gd name="connsiteX0" fmla="*/ 937260 w 1874520"/>
              <a:gd name="connsiteY0" fmla="*/ 0 h 1874520"/>
              <a:gd name="connsiteX1" fmla="*/ 1874520 w 1874520"/>
              <a:gd name="connsiteY1" fmla="*/ 937260 h 1874520"/>
              <a:gd name="connsiteX2" fmla="*/ 937260 w 1874520"/>
              <a:gd name="connsiteY2" fmla="*/ 1874520 h 1874520"/>
              <a:gd name="connsiteX3" fmla="*/ 0 w 1874520"/>
              <a:gd name="connsiteY3" fmla="*/ 937260 h 1874520"/>
              <a:gd name="connsiteX4" fmla="*/ 937260 w 187452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1874520">
                <a:moveTo>
                  <a:pt x="937260" y="0"/>
                </a:moveTo>
                <a:cubicBezTo>
                  <a:pt x="1454894" y="0"/>
                  <a:pt x="1874520" y="419626"/>
                  <a:pt x="1874520" y="937260"/>
                </a:cubicBezTo>
                <a:cubicBezTo>
                  <a:pt x="1874520" y="1454894"/>
                  <a:pt x="1454894" y="1874520"/>
                  <a:pt x="937260" y="1874520"/>
                </a:cubicBezTo>
                <a:cubicBezTo>
                  <a:pt x="419626" y="1874520"/>
                  <a:pt x="0" y="1454894"/>
                  <a:pt x="0" y="937260"/>
                </a:cubicBezTo>
                <a:cubicBezTo>
                  <a:pt x="0" y="419626"/>
                  <a:pt x="419626" y="0"/>
                  <a:pt x="937260" y="0"/>
                </a:cubicBezTo>
                <a:close/>
              </a:path>
            </a:pathLst>
          </a:custGeom>
        </p:spPr>
      </p:pic>
      <p:sp>
        <p:nvSpPr>
          <p:cNvPr id="3" name="Rectangle 2">
            <a:extLst>
              <a:ext uri="{FF2B5EF4-FFF2-40B4-BE49-F238E27FC236}">
                <a16:creationId xmlns:a16="http://schemas.microsoft.com/office/drawing/2014/main" id="{131E688C-4908-4A33-92A5-439FA45B02F9}"/>
              </a:ext>
            </a:extLst>
          </p:cNvPr>
          <p:cNvSpPr/>
          <p:nvPr/>
        </p:nvSpPr>
        <p:spPr>
          <a:xfrm>
            <a:off x="227013" y="203200"/>
            <a:ext cx="116115" cy="10740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Slide Number Placeholder 4">
            <a:extLst>
              <a:ext uri="{FF2B5EF4-FFF2-40B4-BE49-F238E27FC236}">
                <a16:creationId xmlns:a16="http://schemas.microsoft.com/office/drawing/2014/main" id="{D6ABB8A7-0F29-4CFF-94C1-AC843C9CC692}"/>
              </a:ext>
            </a:extLst>
          </p:cNvPr>
          <p:cNvSpPr>
            <a:spLocks noGrp="1"/>
          </p:cNvSpPr>
          <p:nvPr>
            <p:ph type="sldNum" sz="quarter" idx="12"/>
          </p:nvPr>
        </p:nvSpPr>
        <p:spPr/>
        <p:txBody>
          <a:bodyPr/>
          <a:lstStyle/>
          <a:p>
            <a:fld id="{ABFAB378-E973-455D-AA9F-F92DDCC96A0C}" type="slidenum">
              <a:rPr lang="en-ID" smtClean="0"/>
              <a:t>10</a:t>
            </a:fld>
            <a:endParaRPr lang="en-ID"/>
          </a:p>
        </p:txBody>
      </p:sp>
      <p:sp>
        <p:nvSpPr>
          <p:cNvPr id="6" name="Title 3">
            <a:extLst>
              <a:ext uri="{FF2B5EF4-FFF2-40B4-BE49-F238E27FC236}">
                <a16:creationId xmlns:a16="http://schemas.microsoft.com/office/drawing/2014/main" id="{5FB30FC1-DEA0-4D5D-BB91-6BE9906B994D}"/>
              </a:ext>
            </a:extLst>
          </p:cNvPr>
          <p:cNvSpPr txBox="1">
            <a:spLocks/>
          </p:cNvSpPr>
          <p:nvPr/>
        </p:nvSpPr>
        <p:spPr>
          <a:xfrm>
            <a:off x="631368" y="355893"/>
            <a:ext cx="11333620" cy="76867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0B0F0"/>
                </a:solidFill>
                <a:latin typeface="Aharoni" panose="02010803020104030203" pitchFamily="2" charset="-79"/>
                <a:cs typeface="Aharoni" panose="02010803020104030203" pitchFamily="2" charset="-79"/>
              </a:rPr>
              <a:t>THE TEAM</a:t>
            </a:r>
          </a:p>
        </p:txBody>
      </p:sp>
      <p:sp>
        <p:nvSpPr>
          <p:cNvPr id="21" name="Rectangle 20">
            <a:extLst>
              <a:ext uri="{FF2B5EF4-FFF2-40B4-BE49-F238E27FC236}">
                <a16:creationId xmlns:a16="http://schemas.microsoft.com/office/drawing/2014/main" id="{63ACBFF6-361C-498F-85D4-2BAEAFAA0686}"/>
              </a:ext>
            </a:extLst>
          </p:cNvPr>
          <p:cNvSpPr/>
          <p:nvPr/>
        </p:nvSpPr>
        <p:spPr>
          <a:xfrm>
            <a:off x="1168514" y="4717693"/>
            <a:ext cx="1874520" cy="553998"/>
          </a:xfrm>
          <a:prstGeom prst="rect">
            <a:avLst/>
          </a:prstGeom>
          <a:solidFill>
            <a:schemeClr val="tx1">
              <a:lumMod val="75000"/>
              <a:lumOff val="25000"/>
            </a:schemeClr>
          </a:solidFill>
        </p:spPr>
        <p:txBody>
          <a:bodyPr wrap="square" lIns="0" tIns="0" rIns="0" bIns="0" anchor="t">
            <a:spAutoFit/>
          </a:bodyPr>
          <a:lstStyle/>
          <a:p>
            <a:pPr algn="ctr"/>
            <a:r>
              <a:rPr lang="en-ID" dirty="0">
                <a:solidFill>
                  <a:srgbClr val="00B0F0"/>
                </a:solidFill>
                <a:latin typeface="Aharoni" panose="02010803020104030203" pitchFamily="2" charset="-79"/>
                <a:ea typeface="Tahoma" panose="020B0604030504040204" pitchFamily="34" charset="0"/>
                <a:cs typeface="Aharoni" panose="02010803020104030203" pitchFamily="2" charset="-79"/>
              </a:rPr>
              <a:t>VICTORIA VERTUGA</a:t>
            </a:r>
          </a:p>
        </p:txBody>
      </p:sp>
      <p:sp>
        <p:nvSpPr>
          <p:cNvPr id="23" name="Rectangle 22">
            <a:extLst>
              <a:ext uri="{FF2B5EF4-FFF2-40B4-BE49-F238E27FC236}">
                <a16:creationId xmlns:a16="http://schemas.microsoft.com/office/drawing/2014/main" id="{03D1C306-F989-4848-AC62-6B2AD87EDCFE}"/>
              </a:ext>
            </a:extLst>
          </p:cNvPr>
          <p:cNvSpPr/>
          <p:nvPr/>
        </p:nvSpPr>
        <p:spPr>
          <a:xfrm>
            <a:off x="1038859" y="5959264"/>
            <a:ext cx="2133831" cy="898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haroni" panose="02010803020104030203" pitchFamily="2" charset="-79"/>
                <a:cs typeface="Aharoni" panose="02010803020104030203" pitchFamily="2" charset="-79"/>
              </a:rPr>
              <a:t>CREATOR/ DIRECTOR/</a:t>
            </a:r>
          </a:p>
          <a:p>
            <a:pPr algn="ctr"/>
            <a:r>
              <a:rPr lang="en-US" sz="1600" dirty="0">
                <a:latin typeface="Aharoni" panose="02010803020104030203" pitchFamily="2" charset="-79"/>
                <a:cs typeface="Aharoni" panose="02010803020104030203" pitchFamily="2" charset="-79"/>
              </a:rPr>
              <a:t>PRODUCER/STAR</a:t>
            </a:r>
            <a:endParaRPr lang="en-ID" sz="1600" dirty="0">
              <a:latin typeface="Aharoni" panose="02010803020104030203" pitchFamily="2" charset="-79"/>
              <a:cs typeface="Aharoni" panose="02010803020104030203" pitchFamily="2" charset="-79"/>
            </a:endParaRPr>
          </a:p>
        </p:txBody>
      </p:sp>
      <p:sp>
        <p:nvSpPr>
          <p:cNvPr id="30" name="Rectangle 29">
            <a:extLst>
              <a:ext uri="{FF2B5EF4-FFF2-40B4-BE49-F238E27FC236}">
                <a16:creationId xmlns:a16="http://schemas.microsoft.com/office/drawing/2014/main" id="{48C5A72A-37EC-4CF8-93FB-349F4558F65E}"/>
              </a:ext>
            </a:extLst>
          </p:cNvPr>
          <p:cNvSpPr/>
          <p:nvPr/>
        </p:nvSpPr>
        <p:spPr>
          <a:xfrm>
            <a:off x="5101607" y="5918605"/>
            <a:ext cx="2240226" cy="7622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haroni" panose="02010803020104030203" pitchFamily="2" charset="-79"/>
                <a:cs typeface="Aharoni" panose="02010803020104030203" pitchFamily="2" charset="-79"/>
              </a:rPr>
              <a:t>CREATOR/DIRECTOR/PRODUCER</a:t>
            </a:r>
            <a:endParaRPr lang="en-ID" sz="1600" dirty="0">
              <a:latin typeface="Aharoni" panose="02010803020104030203" pitchFamily="2" charset="-79"/>
              <a:cs typeface="Aharoni" panose="02010803020104030203" pitchFamily="2" charset="-79"/>
            </a:endParaRPr>
          </a:p>
        </p:txBody>
      </p:sp>
      <p:sp>
        <p:nvSpPr>
          <p:cNvPr id="33" name="Rectangle 32">
            <a:extLst>
              <a:ext uri="{FF2B5EF4-FFF2-40B4-BE49-F238E27FC236}">
                <a16:creationId xmlns:a16="http://schemas.microsoft.com/office/drawing/2014/main" id="{5C724663-F81C-4144-80C9-734CFEBD6A80}"/>
              </a:ext>
            </a:extLst>
          </p:cNvPr>
          <p:cNvSpPr/>
          <p:nvPr/>
        </p:nvSpPr>
        <p:spPr>
          <a:xfrm>
            <a:off x="9219969" y="5918606"/>
            <a:ext cx="2133831" cy="7622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haroni" panose="02010803020104030203" pitchFamily="2" charset="-79"/>
                <a:cs typeface="Aharoni" panose="02010803020104030203" pitchFamily="2" charset="-79"/>
              </a:rPr>
              <a:t>DIRECTOR/DP/</a:t>
            </a:r>
          </a:p>
          <a:p>
            <a:pPr algn="ctr"/>
            <a:r>
              <a:rPr lang="en-US" sz="1600" dirty="0">
                <a:latin typeface="Aharoni" panose="02010803020104030203" pitchFamily="2" charset="-79"/>
                <a:cs typeface="Aharoni" panose="02010803020104030203" pitchFamily="2" charset="-79"/>
              </a:rPr>
              <a:t>EDITOR</a:t>
            </a:r>
          </a:p>
        </p:txBody>
      </p:sp>
      <p:sp>
        <p:nvSpPr>
          <p:cNvPr id="7" name="Rectangle 6">
            <a:extLst>
              <a:ext uri="{FF2B5EF4-FFF2-40B4-BE49-F238E27FC236}">
                <a16:creationId xmlns:a16="http://schemas.microsoft.com/office/drawing/2014/main" id="{8CFDC3CD-5A15-4C77-B609-5D196DA93336}"/>
              </a:ext>
            </a:extLst>
          </p:cNvPr>
          <p:cNvSpPr/>
          <p:nvPr/>
        </p:nvSpPr>
        <p:spPr>
          <a:xfrm>
            <a:off x="5360918" y="4717693"/>
            <a:ext cx="1874520" cy="553998"/>
          </a:xfrm>
          <a:prstGeom prst="rect">
            <a:avLst/>
          </a:prstGeom>
          <a:solidFill>
            <a:schemeClr val="tx1">
              <a:lumMod val="75000"/>
              <a:lumOff val="25000"/>
            </a:schemeClr>
          </a:solidFill>
        </p:spPr>
        <p:txBody>
          <a:bodyPr wrap="square" lIns="0" tIns="0" rIns="0" bIns="0" anchor="t">
            <a:spAutoFit/>
          </a:bodyPr>
          <a:lstStyle/>
          <a:p>
            <a:pPr algn="ctr"/>
            <a:r>
              <a:rPr lang="en-ID" dirty="0">
                <a:solidFill>
                  <a:srgbClr val="00B0F0"/>
                </a:solidFill>
                <a:latin typeface="Aharoni" panose="02010803020104030203" pitchFamily="2" charset="-79"/>
                <a:ea typeface="Tahoma" panose="020B0604030504040204" pitchFamily="34" charset="0"/>
                <a:cs typeface="Aharoni" panose="02010803020104030203" pitchFamily="2" charset="-79"/>
              </a:rPr>
              <a:t>ERIC </a:t>
            </a:r>
          </a:p>
          <a:p>
            <a:pPr algn="ctr"/>
            <a:r>
              <a:rPr lang="en-ID" dirty="0">
                <a:solidFill>
                  <a:srgbClr val="00B0F0"/>
                </a:solidFill>
                <a:latin typeface="Aharoni" panose="02010803020104030203" pitchFamily="2" charset="-79"/>
                <a:ea typeface="Tahoma" panose="020B0604030504040204" pitchFamily="34" charset="0"/>
                <a:cs typeface="Aharoni" panose="02010803020104030203" pitchFamily="2" charset="-79"/>
              </a:rPr>
              <a:t>WILLIFORD</a:t>
            </a:r>
          </a:p>
        </p:txBody>
      </p:sp>
      <p:sp>
        <p:nvSpPr>
          <p:cNvPr id="8" name="Rectangle 7">
            <a:extLst>
              <a:ext uri="{FF2B5EF4-FFF2-40B4-BE49-F238E27FC236}">
                <a16:creationId xmlns:a16="http://schemas.microsoft.com/office/drawing/2014/main" id="{79EEF445-30B9-43E0-8D3E-B01CF882E842}"/>
              </a:ext>
            </a:extLst>
          </p:cNvPr>
          <p:cNvSpPr/>
          <p:nvPr/>
        </p:nvSpPr>
        <p:spPr>
          <a:xfrm>
            <a:off x="9148966" y="4717693"/>
            <a:ext cx="1874520" cy="553998"/>
          </a:xfrm>
          <a:prstGeom prst="rect">
            <a:avLst/>
          </a:prstGeom>
          <a:solidFill>
            <a:schemeClr val="tx1">
              <a:lumMod val="75000"/>
              <a:lumOff val="25000"/>
            </a:schemeClr>
          </a:solidFill>
        </p:spPr>
        <p:txBody>
          <a:bodyPr wrap="square" lIns="0" tIns="0" rIns="0" bIns="0" anchor="t">
            <a:spAutoFit/>
          </a:bodyPr>
          <a:lstStyle/>
          <a:p>
            <a:pPr algn="ctr"/>
            <a:r>
              <a:rPr lang="en-ID" dirty="0">
                <a:solidFill>
                  <a:srgbClr val="00B0F0"/>
                </a:solidFill>
                <a:latin typeface="Aharoni" panose="02010803020104030203" pitchFamily="2" charset="-79"/>
                <a:ea typeface="Tahoma" panose="020B0604030504040204" pitchFamily="34" charset="0"/>
                <a:cs typeface="Aharoni" panose="02010803020104030203" pitchFamily="2" charset="-79"/>
              </a:rPr>
              <a:t>FRANKLIN </a:t>
            </a:r>
          </a:p>
          <a:p>
            <a:pPr algn="ctr"/>
            <a:r>
              <a:rPr lang="en-ID" dirty="0">
                <a:solidFill>
                  <a:srgbClr val="00B0F0"/>
                </a:solidFill>
                <a:latin typeface="Aharoni" panose="02010803020104030203" pitchFamily="2" charset="-79"/>
                <a:ea typeface="Tahoma" panose="020B0604030504040204" pitchFamily="34" charset="0"/>
                <a:cs typeface="Aharoni" panose="02010803020104030203" pitchFamily="2" charset="-79"/>
              </a:rPr>
              <a:t>GUERRERO, JR. </a:t>
            </a:r>
          </a:p>
        </p:txBody>
      </p:sp>
    </p:spTree>
    <p:extLst>
      <p:ext uri="{BB962C8B-B14F-4D97-AF65-F5344CB8AC3E}">
        <p14:creationId xmlns:p14="http://schemas.microsoft.com/office/powerpoint/2010/main" val="2191263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F68720-1474-493D-B5D8-52679B1FB0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58" y="160415"/>
            <a:ext cx="4387084" cy="6589401"/>
          </a:xfrm>
          <a:prstGeom prst="rect">
            <a:avLst/>
          </a:prstGeom>
        </p:spPr>
      </p:pic>
      <p:sp>
        <p:nvSpPr>
          <p:cNvPr id="3" name="Slide Number Placeholder 2">
            <a:extLst>
              <a:ext uri="{FF2B5EF4-FFF2-40B4-BE49-F238E27FC236}">
                <a16:creationId xmlns:a16="http://schemas.microsoft.com/office/drawing/2014/main" id="{D15C3030-63AB-436B-A51C-A2F2F19D7DD9}"/>
              </a:ext>
            </a:extLst>
          </p:cNvPr>
          <p:cNvSpPr>
            <a:spLocks noGrp="1"/>
          </p:cNvSpPr>
          <p:nvPr>
            <p:ph type="sldNum" sz="quarter" idx="12"/>
          </p:nvPr>
        </p:nvSpPr>
        <p:spPr/>
        <p:txBody>
          <a:bodyPr/>
          <a:lstStyle/>
          <a:p>
            <a:fld id="{ABFAB378-E973-455D-AA9F-F92DDCC96A0C}" type="slidenum">
              <a:rPr lang="en-ID" smtClean="0"/>
              <a:t>11</a:t>
            </a:fld>
            <a:endParaRPr lang="en-ID"/>
          </a:p>
        </p:txBody>
      </p:sp>
      <p:sp>
        <p:nvSpPr>
          <p:cNvPr id="17" name="Title 3">
            <a:extLst>
              <a:ext uri="{FF2B5EF4-FFF2-40B4-BE49-F238E27FC236}">
                <a16:creationId xmlns:a16="http://schemas.microsoft.com/office/drawing/2014/main" id="{C423A1F2-D225-45A0-854E-B911ED136CDB}"/>
              </a:ext>
            </a:extLst>
          </p:cNvPr>
          <p:cNvSpPr txBox="1">
            <a:spLocks/>
          </p:cNvSpPr>
          <p:nvPr/>
        </p:nvSpPr>
        <p:spPr>
          <a:xfrm>
            <a:off x="4856022" y="280559"/>
            <a:ext cx="7319720" cy="797141"/>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00" b="1" i="1" dirty="0">
                <a:solidFill>
                  <a:srgbClr val="00B0F0"/>
                </a:solidFill>
                <a:latin typeface="Aharoni" panose="02010803020104030203" pitchFamily="2" charset="-79"/>
                <a:cs typeface="Aharoni" panose="02010803020104030203" pitchFamily="2" charset="-79"/>
              </a:rPr>
              <a:t>VICTORIA VERTUGA</a:t>
            </a:r>
          </a:p>
        </p:txBody>
      </p:sp>
      <p:sp>
        <p:nvSpPr>
          <p:cNvPr id="18" name="Rectangle 17">
            <a:extLst>
              <a:ext uri="{FF2B5EF4-FFF2-40B4-BE49-F238E27FC236}">
                <a16:creationId xmlns:a16="http://schemas.microsoft.com/office/drawing/2014/main" id="{B85C5AFE-C93D-4B67-811E-ACD253D7817D}"/>
              </a:ext>
            </a:extLst>
          </p:cNvPr>
          <p:cNvSpPr/>
          <p:nvPr/>
        </p:nvSpPr>
        <p:spPr>
          <a:xfrm>
            <a:off x="4856023" y="1836772"/>
            <a:ext cx="5991196" cy="4678204"/>
          </a:xfrm>
          <a:prstGeom prst="rect">
            <a:avLst/>
          </a:prstGeom>
        </p:spPr>
        <p:txBody>
          <a:bodyPr wrap="square" lIns="0" tIns="0" rIns="0" bIns="0" anchor="t">
            <a:spAutoFit/>
          </a:bodyPr>
          <a:lstStyle/>
          <a:p>
            <a:r>
              <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rPr>
              <a:t>Sick of playing endless variations of “hot blonde #3” and “the chick the lead actor hooks up with” Victoria ventured into writing.  She is now a writer/director/producer/lover of slashes. </a:t>
            </a:r>
          </a:p>
          <a:p>
            <a:endPar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endParaRPr>
          </a:p>
          <a:p>
            <a:r>
              <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rPr>
              <a:t>Together with her writing partner Eric Williford, they have penned multiple pilot and feature film scripts. Their pilot “The Other City” was recently a </a:t>
            </a:r>
            <a:r>
              <a:rPr lang="en-ID" sz="1600" dirty="0" err="1">
                <a:solidFill>
                  <a:srgbClr val="00B0F0"/>
                </a:solidFill>
                <a:latin typeface="Aharoni" panose="02010803020104030203" pitchFamily="2" charset="-79"/>
                <a:ea typeface="Tahoma" panose="020B0604030504040204" pitchFamily="34" charset="0"/>
                <a:cs typeface="Aharoni" panose="02010803020104030203" pitchFamily="2" charset="-79"/>
              </a:rPr>
              <a:t>semifinalist</a:t>
            </a:r>
            <a:r>
              <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rPr>
              <a:t> at the highly competitive Austin Film Festival, and their pilot “Tithes” was recently a </a:t>
            </a:r>
            <a:r>
              <a:rPr lang="en-ID" sz="1600" dirty="0" err="1">
                <a:solidFill>
                  <a:srgbClr val="00B0F0"/>
                </a:solidFill>
                <a:latin typeface="Aharoni" panose="02010803020104030203" pitchFamily="2" charset="-79"/>
                <a:ea typeface="Tahoma" panose="020B0604030504040204" pitchFamily="34" charset="0"/>
                <a:cs typeface="Aharoni" panose="02010803020104030203" pitchFamily="2" charset="-79"/>
              </a:rPr>
              <a:t>semifinalist</a:t>
            </a:r>
            <a:r>
              <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rPr>
              <a:t> at The Script Lab. </a:t>
            </a:r>
          </a:p>
          <a:p>
            <a:endPar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endParaRPr>
          </a:p>
          <a:p>
            <a:r>
              <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rPr>
              <a:t>Notable credits include: Dexter, Days Of Our Lives, If Loving You is Wrong and The Trap on Netflix. </a:t>
            </a:r>
          </a:p>
          <a:p>
            <a:endPar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endParaRPr>
          </a:p>
          <a:p>
            <a:r>
              <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rPr>
              <a:t>When not acting, writing, or producing she is a core team member of the </a:t>
            </a:r>
            <a:r>
              <a:rPr lang="en-ID" sz="1600" dirty="0" err="1">
                <a:solidFill>
                  <a:srgbClr val="00B0F0"/>
                </a:solidFill>
                <a:latin typeface="Aharoni" panose="02010803020104030203" pitchFamily="2" charset="-79"/>
                <a:ea typeface="Tahoma" panose="020B0604030504040204" pitchFamily="34" charset="0"/>
                <a:cs typeface="Aharoni" panose="02010803020104030203" pitchFamily="2" charset="-79"/>
              </a:rPr>
              <a:t>nonprofit</a:t>
            </a:r>
            <a:r>
              <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rPr>
              <a:t> Angel City </a:t>
            </a:r>
            <a:r>
              <a:rPr lang="en-ID" sz="1600" dirty="0" err="1">
                <a:solidFill>
                  <a:srgbClr val="00B0F0"/>
                </a:solidFill>
                <a:latin typeface="Aharoni" panose="02010803020104030203" pitchFamily="2" charset="-79"/>
                <a:ea typeface="Tahoma" panose="020B0604030504040204" pitchFamily="34" charset="0"/>
                <a:cs typeface="Aharoni" panose="02010803020104030203" pitchFamily="2" charset="-79"/>
              </a:rPr>
              <a:t>Pitbulls</a:t>
            </a:r>
            <a:r>
              <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rPr>
              <a:t> which is a resource for everything </a:t>
            </a:r>
            <a:r>
              <a:rPr lang="en-ID" sz="1600" dirty="0" err="1">
                <a:solidFill>
                  <a:srgbClr val="00B0F0"/>
                </a:solidFill>
                <a:latin typeface="Aharoni" panose="02010803020104030203" pitchFamily="2" charset="-79"/>
                <a:ea typeface="Tahoma" panose="020B0604030504040204" pitchFamily="34" charset="0"/>
                <a:cs typeface="Aharoni" panose="02010803020104030203" pitchFamily="2" charset="-79"/>
              </a:rPr>
              <a:t>pitbull</a:t>
            </a:r>
            <a:r>
              <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rPr>
              <a:t> in Los Angeles with a particular emphasis on serving the South LA community of </a:t>
            </a:r>
            <a:r>
              <a:rPr lang="en-ID" sz="1600" dirty="0" err="1">
                <a:solidFill>
                  <a:srgbClr val="00B0F0"/>
                </a:solidFill>
                <a:latin typeface="Aharoni" panose="02010803020104030203" pitchFamily="2" charset="-79"/>
                <a:ea typeface="Tahoma" panose="020B0604030504040204" pitchFamily="34" charset="0"/>
                <a:cs typeface="Aharoni" panose="02010803020104030203" pitchFamily="2" charset="-79"/>
              </a:rPr>
              <a:t>pitbulls</a:t>
            </a:r>
            <a:r>
              <a:rPr lang="en-ID" sz="1600" dirty="0">
                <a:solidFill>
                  <a:srgbClr val="00B0F0"/>
                </a:solidFill>
                <a:latin typeface="Aharoni" panose="02010803020104030203" pitchFamily="2" charset="-79"/>
                <a:ea typeface="Tahoma" panose="020B0604030504040204" pitchFamily="34" charset="0"/>
                <a:cs typeface="Aharoni" panose="02010803020104030203" pitchFamily="2" charset="-79"/>
              </a:rPr>
              <a:t> and the people who love them. </a:t>
            </a:r>
            <a:endParaRPr lang="en-ID" sz="1400" dirty="0">
              <a:solidFill>
                <a:schemeClr val="accent2"/>
              </a:solidFill>
              <a:latin typeface="Aharoni" panose="02010803020104030203" pitchFamily="2" charset="-79"/>
              <a:ea typeface="Tahoma" panose="020B0604030504040204" pitchFamily="34" charset="0"/>
              <a:cs typeface="Aharoni" panose="02010803020104030203" pitchFamily="2" charset="-79"/>
            </a:endParaRPr>
          </a:p>
        </p:txBody>
      </p:sp>
      <p:sp>
        <p:nvSpPr>
          <p:cNvPr id="19" name="Title 3">
            <a:extLst>
              <a:ext uri="{FF2B5EF4-FFF2-40B4-BE49-F238E27FC236}">
                <a16:creationId xmlns:a16="http://schemas.microsoft.com/office/drawing/2014/main" id="{4E862513-D01F-4850-8275-0345827DFB33}"/>
              </a:ext>
            </a:extLst>
          </p:cNvPr>
          <p:cNvSpPr txBox="1">
            <a:spLocks/>
          </p:cNvSpPr>
          <p:nvPr/>
        </p:nvSpPr>
        <p:spPr>
          <a:xfrm>
            <a:off x="4953008" y="1152855"/>
            <a:ext cx="5991196" cy="398571"/>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i="1" dirty="0">
                <a:solidFill>
                  <a:schemeClr val="accent2"/>
                </a:solidFill>
                <a:latin typeface="Aharoni" panose="02010803020104030203" pitchFamily="2" charset="-79"/>
                <a:ea typeface="Tahoma" panose="020B0604030504040204" pitchFamily="34" charset="0"/>
                <a:cs typeface="Aharoni" panose="02010803020104030203" pitchFamily="2" charset="-79"/>
              </a:rPr>
              <a:t>Creator/Director/Producer/Star </a:t>
            </a:r>
          </a:p>
        </p:txBody>
      </p:sp>
    </p:spTree>
    <p:extLst>
      <p:ext uri="{BB962C8B-B14F-4D97-AF65-F5344CB8AC3E}">
        <p14:creationId xmlns:p14="http://schemas.microsoft.com/office/powerpoint/2010/main" val="934241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5C3030-63AB-436B-A51C-A2F2F19D7DD9}"/>
              </a:ext>
            </a:extLst>
          </p:cNvPr>
          <p:cNvSpPr>
            <a:spLocks noGrp="1"/>
          </p:cNvSpPr>
          <p:nvPr>
            <p:ph type="sldNum" sz="quarter" idx="12"/>
          </p:nvPr>
        </p:nvSpPr>
        <p:spPr/>
        <p:txBody>
          <a:bodyPr/>
          <a:lstStyle/>
          <a:p>
            <a:fld id="{ABFAB378-E973-455D-AA9F-F92DDCC96A0C}" type="slidenum">
              <a:rPr lang="en-ID" smtClean="0"/>
              <a:t>12</a:t>
            </a:fld>
            <a:endParaRPr lang="en-ID"/>
          </a:p>
        </p:txBody>
      </p:sp>
      <p:sp>
        <p:nvSpPr>
          <p:cNvPr id="6" name="Title 3">
            <a:extLst>
              <a:ext uri="{FF2B5EF4-FFF2-40B4-BE49-F238E27FC236}">
                <a16:creationId xmlns:a16="http://schemas.microsoft.com/office/drawing/2014/main" id="{9E108A29-F103-47F4-BB6F-897E4A1A001D}"/>
              </a:ext>
            </a:extLst>
          </p:cNvPr>
          <p:cNvSpPr txBox="1">
            <a:spLocks/>
          </p:cNvSpPr>
          <p:nvPr/>
        </p:nvSpPr>
        <p:spPr>
          <a:xfrm>
            <a:off x="4937649" y="194622"/>
            <a:ext cx="5991196" cy="854080"/>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i="1" dirty="0">
                <a:solidFill>
                  <a:srgbClr val="00B0F0"/>
                </a:solidFill>
                <a:latin typeface="Aharoni" panose="02010803020104030203" pitchFamily="2" charset="-79"/>
                <a:cs typeface="Aharoni" panose="02010803020104030203" pitchFamily="2" charset="-79"/>
              </a:rPr>
              <a:t>ERIC WILLIFORD</a:t>
            </a:r>
          </a:p>
        </p:txBody>
      </p:sp>
      <p:sp>
        <p:nvSpPr>
          <p:cNvPr id="7" name="Rectangle 6">
            <a:extLst>
              <a:ext uri="{FF2B5EF4-FFF2-40B4-BE49-F238E27FC236}">
                <a16:creationId xmlns:a16="http://schemas.microsoft.com/office/drawing/2014/main" id="{07D86859-6BDE-4B0E-91E5-79DCE61BA348}"/>
              </a:ext>
            </a:extLst>
          </p:cNvPr>
          <p:cNvSpPr/>
          <p:nvPr/>
        </p:nvSpPr>
        <p:spPr>
          <a:xfrm>
            <a:off x="4937649" y="1635070"/>
            <a:ext cx="5991196" cy="4955203"/>
          </a:xfrm>
          <a:prstGeom prst="rect">
            <a:avLst/>
          </a:prstGeom>
        </p:spPr>
        <p:txBody>
          <a:bodyPr wrap="square" lIns="0" tIns="0" rIns="0" bIns="0" anchor="t">
            <a:spAutoFit/>
          </a:bodyPr>
          <a:lstStyle/>
          <a:p>
            <a:r>
              <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rPr>
              <a:t>After graduating from the University of North Carolina at Wilmington, Eric Williford produced and wrote his first feature length project, the supernatural horror film “The 8th Plague”. This film was immediately picked up for distribution by Anthem Pictures.</a:t>
            </a:r>
          </a:p>
          <a:p>
            <a:endPar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endParaRPr>
          </a:p>
          <a:p>
            <a:pPr algn="l"/>
            <a:r>
              <a:rPr lang="en-US" sz="1400" b="0" i="0" dirty="0">
                <a:solidFill>
                  <a:srgbClr val="00B0F0"/>
                </a:solidFill>
                <a:effectLst/>
                <a:latin typeface="Aharoni" panose="02010803020104030203" pitchFamily="2" charset="-79"/>
                <a:ea typeface="Tahoma" panose="020B0604030504040204" pitchFamily="34" charset="0"/>
                <a:cs typeface="Aharoni" panose="02010803020104030203" pitchFamily="2" charset="-79"/>
              </a:rPr>
              <a:t>Immediately upon the release of “The 8th Plague”, Mr. Williford produced another feature-length horror film titled “CARVER”.</a:t>
            </a:r>
          </a:p>
          <a:p>
            <a:pPr algn="l"/>
            <a:r>
              <a:rPr lang="en-US" sz="1400" b="0" i="0" dirty="0">
                <a:solidFill>
                  <a:srgbClr val="00B0F0"/>
                </a:solidFill>
                <a:effectLst/>
                <a:latin typeface="Aharoni" panose="02010803020104030203" pitchFamily="2" charset="-79"/>
                <a:ea typeface="Tahoma" panose="020B0604030504040204" pitchFamily="34" charset="0"/>
                <a:cs typeface="Aharoni" panose="02010803020104030203" pitchFamily="2" charset="-79"/>
              </a:rPr>
              <a:t>On March 4th 2008, “CARVER” was released worldwide to overwhelming critical acclaim and a cult following amongst horror fans. The film was released domestically by </a:t>
            </a:r>
            <a:r>
              <a:rPr lang="en-US" sz="1400" b="0" i="0" dirty="0" err="1">
                <a:solidFill>
                  <a:srgbClr val="00B0F0"/>
                </a:solidFill>
                <a:effectLst/>
                <a:latin typeface="Aharoni" panose="02010803020104030203" pitchFamily="2" charset="-79"/>
                <a:ea typeface="Tahoma" panose="020B0604030504040204" pitchFamily="34" charset="0"/>
                <a:cs typeface="Aharoni" panose="02010803020104030203" pitchFamily="2" charset="-79"/>
              </a:rPr>
              <a:t>Allumination</a:t>
            </a:r>
            <a:r>
              <a:rPr lang="en-US" sz="1400" b="0" i="0" dirty="0">
                <a:solidFill>
                  <a:srgbClr val="00B0F0"/>
                </a:solidFill>
                <a:effectLst/>
                <a:latin typeface="Aharoni" panose="02010803020104030203" pitchFamily="2" charset="-79"/>
                <a:ea typeface="Tahoma" panose="020B0604030504040204" pitchFamily="34" charset="0"/>
                <a:cs typeface="Aharoni" panose="02010803020104030203" pitchFamily="2" charset="-79"/>
              </a:rPr>
              <a:t> Filmworks and Internationally by Dream Entertainment.</a:t>
            </a:r>
          </a:p>
          <a:p>
            <a:endPar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endParaRPr>
          </a:p>
          <a:p>
            <a:r>
              <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rPr>
              <a:t>His </a:t>
            </a:r>
            <a:r>
              <a:rPr lang="en-US" sz="1400" dirty="0" err="1">
                <a:solidFill>
                  <a:srgbClr val="00B0F0"/>
                </a:solidFill>
                <a:latin typeface="Aharoni" panose="02010803020104030203" pitchFamily="2" charset="-79"/>
                <a:ea typeface="Tahoma" panose="020B0604030504040204" pitchFamily="34" charset="0"/>
                <a:cs typeface="Aharoni" panose="02010803020104030203" pitchFamily="2" charset="-79"/>
              </a:rPr>
              <a:t>webseries</a:t>
            </a:r>
            <a:r>
              <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rPr>
              <a:t> “Dollar” was nominated for best writing at the 2018 Brooklyn </a:t>
            </a:r>
            <a:r>
              <a:rPr lang="en-US" sz="1400" dirty="0" err="1">
                <a:solidFill>
                  <a:srgbClr val="00B0F0"/>
                </a:solidFill>
                <a:latin typeface="Aharoni" panose="02010803020104030203" pitchFamily="2" charset="-79"/>
                <a:ea typeface="Tahoma" panose="020B0604030504040204" pitchFamily="34" charset="0"/>
                <a:cs typeface="Aharoni" panose="02010803020104030203" pitchFamily="2" charset="-79"/>
              </a:rPr>
              <a:t>Webfest</a:t>
            </a:r>
            <a:r>
              <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rPr>
              <a:t>. </a:t>
            </a:r>
          </a:p>
          <a:p>
            <a:endPar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endParaRPr>
          </a:p>
          <a:p>
            <a:r>
              <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rPr>
              <a:t>“</a:t>
            </a:r>
            <a:r>
              <a:rPr lang="en-US" sz="1400" dirty="0" err="1">
                <a:solidFill>
                  <a:srgbClr val="00B0F0"/>
                </a:solidFill>
                <a:latin typeface="Aharoni" panose="02010803020104030203" pitchFamily="2" charset="-79"/>
                <a:ea typeface="Tahoma" panose="020B0604030504040204" pitchFamily="34" charset="0"/>
                <a:cs typeface="Aharoni" panose="02010803020104030203" pitchFamily="2" charset="-79"/>
              </a:rPr>
              <a:t>Anora</a:t>
            </a:r>
            <a:r>
              <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rPr>
              <a:t>”, a feature length horror screenplay written by Mr. Williford, was a semifinalist in the 2018 </a:t>
            </a:r>
            <a:r>
              <a:rPr lang="en-US" sz="1400" dirty="0" err="1">
                <a:solidFill>
                  <a:srgbClr val="00B0F0"/>
                </a:solidFill>
                <a:latin typeface="Aharoni" panose="02010803020104030203" pitchFamily="2" charset="-79"/>
                <a:ea typeface="Tahoma" panose="020B0604030504040204" pitchFamily="34" charset="0"/>
                <a:cs typeface="Aharoni" panose="02010803020104030203" pitchFamily="2" charset="-79"/>
              </a:rPr>
              <a:t>Screencraft</a:t>
            </a:r>
            <a:r>
              <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rPr>
              <a:t> Horror Screenplay Competition.</a:t>
            </a:r>
          </a:p>
          <a:p>
            <a:r>
              <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rPr>
              <a:t>In September of 2018 Mr. Williford released the horror short film “We Accept Cash”, a film that he   co-wrote, directed, edited, and co-produced with his producing partner Victoria </a:t>
            </a:r>
            <a:r>
              <a:rPr lang="en-US" sz="1400" dirty="0" err="1">
                <a:solidFill>
                  <a:srgbClr val="00B0F0"/>
                </a:solidFill>
                <a:latin typeface="Aharoni" panose="02010803020104030203" pitchFamily="2" charset="-79"/>
                <a:ea typeface="Tahoma" panose="020B0604030504040204" pitchFamily="34" charset="0"/>
                <a:cs typeface="Aharoni" panose="02010803020104030203" pitchFamily="2" charset="-79"/>
              </a:rPr>
              <a:t>Vertuga</a:t>
            </a:r>
            <a:r>
              <a:rPr lang="en-US" sz="1400" dirty="0">
                <a:solidFill>
                  <a:srgbClr val="00B0F0"/>
                </a:solidFill>
                <a:latin typeface="Aharoni" panose="02010803020104030203" pitchFamily="2" charset="-79"/>
                <a:ea typeface="Tahoma" panose="020B0604030504040204" pitchFamily="34" charset="0"/>
                <a:cs typeface="Aharoni" panose="02010803020104030203" pitchFamily="2" charset="-79"/>
              </a:rPr>
              <a:t>. The film played at the 2019 Short. Sweet. Film Fest and the 2019 Hollywood Comedy Shorts Film Festival. </a:t>
            </a:r>
          </a:p>
        </p:txBody>
      </p:sp>
      <p:sp>
        <p:nvSpPr>
          <p:cNvPr id="8" name="Title 3">
            <a:extLst>
              <a:ext uri="{FF2B5EF4-FFF2-40B4-BE49-F238E27FC236}">
                <a16:creationId xmlns:a16="http://schemas.microsoft.com/office/drawing/2014/main" id="{85C05072-7DB7-4B45-BE4D-3B06DA2B1896}"/>
              </a:ext>
            </a:extLst>
          </p:cNvPr>
          <p:cNvSpPr txBox="1">
            <a:spLocks/>
          </p:cNvSpPr>
          <p:nvPr/>
        </p:nvSpPr>
        <p:spPr>
          <a:xfrm>
            <a:off x="4856022" y="1049162"/>
            <a:ext cx="5991196" cy="398571"/>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i="1" dirty="0">
                <a:solidFill>
                  <a:schemeClr val="accent2"/>
                </a:solidFill>
                <a:latin typeface="Aharoni" panose="02010803020104030203" pitchFamily="2" charset="-79"/>
                <a:ea typeface="Tahoma" panose="020B0604030504040204" pitchFamily="34" charset="0"/>
                <a:cs typeface="Aharoni" panose="02010803020104030203" pitchFamily="2" charset="-79"/>
              </a:rPr>
              <a:t>Creator/Director/Producer/Editor</a:t>
            </a:r>
          </a:p>
        </p:txBody>
      </p:sp>
      <p:pic>
        <p:nvPicPr>
          <p:cNvPr id="5" name="Picture 4">
            <a:extLst>
              <a:ext uri="{FF2B5EF4-FFF2-40B4-BE49-F238E27FC236}">
                <a16:creationId xmlns:a16="http://schemas.microsoft.com/office/drawing/2014/main" id="{09ED5167-184B-4112-B1D9-2C50B28957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5335" y="110161"/>
            <a:ext cx="4425118" cy="6637678"/>
          </a:xfrm>
          <a:prstGeom prst="rect">
            <a:avLst/>
          </a:prstGeom>
        </p:spPr>
      </p:pic>
    </p:spTree>
    <p:extLst>
      <p:ext uri="{BB962C8B-B14F-4D97-AF65-F5344CB8AC3E}">
        <p14:creationId xmlns:p14="http://schemas.microsoft.com/office/powerpoint/2010/main" val="2936475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D2E04-A5BC-4827-A3B3-977E0D855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657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EE8DD01-5EE3-49F0-B05C-818B71E38D1D}"/>
              </a:ext>
            </a:extLst>
          </p:cNvPr>
          <p:cNvSpPr txBox="1"/>
          <p:nvPr/>
        </p:nvSpPr>
        <p:spPr>
          <a:xfrm>
            <a:off x="321732" y="321731"/>
            <a:ext cx="7058306" cy="1964265"/>
          </a:xfrm>
          <a:prstGeom prst="rect">
            <a:avLst/>
          </a:prstGeom>
          <a:solidFill>
            <a:srgbClr val="FFFF99"/>
          </a:solidFill>
        </p:spPr>
        <p:txBody>
          <a:bodyPr vert="horz" lIns="91440" tIns="45720" rIns="91440" bIns="45720" rtlCol="0" anchor="ctr">
            <a:normAutofit/>
          </a:bodyPr>
          <a:lstStyle/>
          <a:p>
            <a:pPr algn="ctr">
              <a:lnSpc>
                <a:spcPct val="90000"/>
              </a:lnSpc>
              <a:spcBef>
                <a:spcPct val="0"/>
              </a:spcBef>
              <a:spcAft>
                <a:spcPts val="600"/>
              </a:spcAft>
            </a:pPr>
            <a:r>
              <a:rPr lang="en-US" sz="5400" dirty="0">
                <a:solidFill>
                  <a:srgbClr val="00B0F0"/>
                </a:solidFill>
                <a:latin typeface="Aharoni" panose="02010803020104030203" pitchFamily="2" charset="-79"/>
                <a:ea typeface="+mj-ea"/>
                <a:cs typeface="Aharoni" panose="02010803020104030203" pitchFamily="2" charset="-79"/>
              </a:rPr>
              <a:t>Creator’s Statement </a:t>
            </a:r>
          </a:p>
        </p:txBody>
      </p:sp>
      <p:pic>
        <p:nvPicPr>
          <p:cNvPr id="8" name="Picture 7">
            <a:extLst>
              <a:ext uri="{FF2B5EF4-FFF2-40B4-BE49-F238E27FC236}">
                <a16:creationId xmlns:a16="http://schemas.microsoft.com/office/drawing/2014/main" id="{D2B01483-808C-4906-A548-C94D038812FB}"/>
              </a:ext>
            </a:extLst>
          </p:cNvPr>
          <p:cNvPicPr>
            <a:picLocks noChangeAspect="1"/>
          </p:cNvPicPr>
          <p:nvPr/>
        </p:nvPicPr>
        <p:blipFill>
          <a:blip r:embed="rId2">
            <a:extLst>
              <a:ext uri="{28A0092B-C50C-407E-A947-70E740481C1C}">
                <a14:useLocalDpi xmlns:a14="http://schemas.microsoft.com/office/drawing/2010/main" val="0"/>
              </a:ext>
            </a:extLst>
          </a:blip>
          <a:srcRect l="1347" r="1347"/>
          <a:stretch/>
        </p:blipFill>
        <p:spPr>
          <a:xfrm>
            <a:off x="327547" y="2454903"/>
            <a:ext cx="7058306" cy="4080254"/>
          </a:xfrm>
          <a:prstGeom prst="rect">
            <a:avLst/>
          </a:prstGeom>
        </p:spPr>
      </p:pic>
      <p:sp>
        <p:nvSpPr>
          <p:cNvPr id="9" name="Rectangle 8">
            <a:extLst>
              <a:ext uri="{FF2B5EF4-FFF2-40B4-BE49-F238E27FC236}">
                <a16:creationId xmlns:a16="http://schemas.microsoft.com/office/drawing/2014/main" id="{3A41D759-D9C2-4A2A-90BD-3A25848C0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4DDC248-E2B5-4DE9-927A-DF690C3025D7}"/>
              </a:ext>
            </a:extLst>
          </p:cNvPr>
          <p:cNvSpPr txBox="1"/>
          <p:nvPr/>
        </p:nvSpPr>
        <p:spPr>
          <a:xfrm>
            <a:off x="7556975" y="321732"/>
            <a:ext cx="4404870" cy="6079068"/>
          </a:xfrm>
          <a:prstGeom prst="rect">
            <a:avLst/>
          </a:prstGeom>
        </p:spPr>
        <p:txBody>
          <a:bodyPr vert="horz" lIns="91440" tIns="45720" rIns="91440" bIns="45720" rtlCol="0" anchor="ctr">
            <a:noAutofit/>
          </a:bodyPr>
          <a:lstStyle/>
          <a:p>
            <a:pPr marR="0">
              <a:lnSpc>
                <a:spcPct val="90000"/>
              </a:lnSpc>
              <a:spcBef>
                <a:spcPts val="0"/>
              </a:spcBef>
              <a:spcAft>
                <a:spcPts val="600"/>
              </a:spcAft>
            </a:pPr>
            <a:r>
              <a:rPr lang="en-US" sz="1300" b="1" u="none" strike="noStrike" dirty="0">
                <a:solidFill>
                  <a:srgbClr val="00B0F0"/>
                </a:solidFill>
                <a:effectLst/>
                <a:latin typeface="Aharoni" panose="02010803020104030203" pitchFamily="2" charset="-79"/>
                <a:cs typeface="Aharoni" panose="02010803020104030203" pitchFamily="2" charset="-79"/>
              </a:rPr>
              <a:t> </a:t>
            </a:r>
            <a:r>
              <a:rPr lang="en-US" sz="1300" u="none" strike="noStrike" dirty="0">
                <a:solidFill>
                  <a:srgbClr val="00B0F0"/>
                </a:solidFill>
                <a:effectLst/>
                <a:latin typeface="Aharoni" panose="02010803020104030203" pitchFamily="2" charset="-79"/>
                <a:cs typeface="Aharoni" panose="02010803020104030203" pitchFamily="2" charset="-79"/>
              </a:rPr>
              <a:t>At first glance, </a:t>
            </a:r>
            <a:r>
              <a:rPr lang="en-US" sz="1300" u="none" strike="noStrike" dirty="0" err="1">
                <a:solidFill>
                  <a:srgbClr val="00B0F0"/>
                </a:solidFill>
                <a:effectLst/>
                <a:latin typeface="Aharoni" panose="02010803020104030203" pitchFamily="2" charset="-79"/>
                <a:cs typeface="Aharoni" panose="02010803020104030203" pitchFamily="2" charset="-79"/>
              </a:rPr>
              <a:t>DisGraced</a:t>
            </a:r>
            <a:r>
              <a:rPr lang="en-US" sz="1300" u="none" strike="noStrike" dirty="0">
                <a:solidFill>
                  <a:srgbClr val="00B0F0"/>
                </a:solidFill>
                <a:effectLst/>
                <a:latin typeface="Aharoni" panose="02010803020104030203" pitchFamily="2" charset="-79"/>
                <a:cs typeface="Aharoni" panose="02010803020104030203" pitchFamily="2" charset="-79"/>
              </a:rPr>
              <a:t> may seem like yet another show about Hollywood and acting. And, sure, on some levels, it is. But what it’s </a:t>
            </a:r>
            <a:r>
              <a:rPr lang="en-US" sz="1300" i="1" u="none" strike="noStrike" dirty="0">
                <a:solidFill>
                  <a:srgbClr val="00B0F0"/>
                </a:solidFill>
                <a:effectLst/>
                <a:latin typeface="Aharoni" panose="02010803020104030203" pitchFamily="2" charset="-79"/>
                <a:cs typeface="Aharoni" panose="02010803020104030203" pitchFamily="2" charset="-79"/>
              </a:rPr>
              <a:t>really</a:t>
            </a:r>
            <a:r>
              <a:rPr lang="en-US" sz="1300" u="none" strike="noStrike" dirty="0">
                <a:solidFill>
                  <a:srgbClr val="00B0F0"/>
                </a:solidFill>
                <a:effectLst/>
                <a:latin typeface="Aharoni" panose="02010803020104030203" pitchFamily="2" charset="-79"/>
                <a:cs typeface="Aharoni" panose="02010803020104030203" pitchFamily="2" charset="-79"/>
              </a:rPr>
              <a:t> about is learning how to be an active participant in your own life instead of just letting life happen to you. Grace’s journey begins with her simply letting the waves and whims of the industry push her around, letting other people define her and dictat</a:t>
            </a:r>
            <a:r>
              <a:rPr lang="en-US" sz="1300" dirty="0">
                <a:solidFill>
                  <a:srgbClr val="00B0F0"/>
                </a:solidFill>
                <a:latin typeface="Aharoni" panose="02010803020104030203" pitchFamily="2" charset="-79"/>
                <a:cs typeface="Aharoni" panose="02010803020104030203" pitchFamily="2" charset="-79"/>
              </a:rPr>
              <a:t>e who and what she should be. </a:t>
            </a:r>
            <a:r>
              <a:rPr lang="en-US" sz="1300" u="none" strike="noStrike" dirty="0">
                <a:solidFill>
                  <a:srgbClr val="00B0F0"/>
                </a:solidFill>
                <a:effectLst/>
                <a:latin typeface="Aharoni" panose="02010803020104030203" pitchFamily="2" charset="-79"/>
                <a:cs typeface="Aharoni" panose="02010803020104030203" pitchFamily="2" charset="-79"/>
              </a:rPr>
              <a:t>The series follows her as she finally learns to control her own narrative and her own destiny. </a:t>
            </a:r>
            <a:r>
              <a:rPr lang="en-US" sz="1300" u="none" strike="noStrike" dirty="0" err="1">
                <a:solidFill>
                  <a:srgbClr val="00B0F0"/>
                </a:solidFill>
                <a:effectLst/>
                <a:latin typeface="Aharoni" panose="02010803020104030203" pitchFamily="2" charset="-79"/>
                <a:cs typeface="Aharoni" panose="02010803020104030203" pitchFamily="2" charset="-79"/>
              </a:rPr>
              <a:t>DisGraced</a:t>
            </a:r>
            <a:r>
              <a:rPr lang="en-US" sz="1300" u="none" strike="noStrike" dirty="0">
                <a:solidFill>
                  <a:srgbClr val="00B0F0"/>
                </a:solidFill>
                <a:effectLst/>
                <a:latin typeface="Aharoni" panose="02010803020104030203" pitchFamily="2" charset="-79"/>
                <a:cs typeface="Aharoni" panose="02010803020104030203" pitchFamily="2" charset="-79"/>
              </a:rPr>
              <a:t> is a show for anyone who has ever felt frustrated and powerless in their life. It’s about finding the inner strength to take the reins and take control. </a:t>
            </a:r>
            <a:endParaRPr lang="en-US" sz="1300" dirty="0">
              <a:solidFill>
                <a:srgbClr val="00B0F0"/>
              </a:solidFill>
              <a:effectLst/>
              <a:latin typeface="Aharoni" panose="02010803020104030203" pitchFamily="2" charset="-79"/>
              <a:cs typeface="Aharoni" panose="02010803020104030203" pitchFamily="2" charset="-79"/>
            </a:endParaRPr>
          </a:p>
          <a:p>
            <a:pPr marR="0">
              <a:lnSpc>
                <a:spcPct val="90000"/>
              </a:lnSpc>
              <a:spcBef>
                <a:spcPts val="0"/>
              </a:spcBef>
              <a:spcAft>
                <a:spcPts val="600"/>
              </a:spcAft>
            </a:pPr>
            <a:r>
              <a:rPr lang="en-US" sz="1300" u="none" strike="noStrike" dirty="0">
                <a:solidFill>
                  <a:srgbClr val="00B0F0"/>
                </a:solidFill>
                <a:effectLst/>
                <a:latin typeface="Aharoni" panose="02010803020104030203" pitchFamily="2" charset="-79"/>
                <a:cs typeface="Aharoni" panose="02010803020104030203" pitchFamily="2" charset="-79"/>
              </a:rPr>
              <a:t> </a:t>
            </a:r>
            <a:endParaRPr lang="en-US" sz="1300" dirty="0">
              <a:solidFill>
                <a:srgbClr val="00B0F0"/>
              </a:solidFill>
              <a:effectLst/>
              <a:latin typeface="Aharoni" panose="02010803020104030203" pitchFamily="2" charset="-79"/>
              <a:cs typeface="Aharoni" panose="02010803020104030203" pitchFamily="2" charset="-79"/>
            </a:endParaRPr>
          </a:p>
          <a:p>
            <a:pPr marR="0">
              <a:lnSpc>
                <a:spcPct val="90000"/>
              </a:lnSpc>
              <a:spcBef>
                <a:spcPts val="0"/>
              </a:spcBef>
              <a:spcAft>
                <a:spcPts val="600"/>
              </a:spcAft>
            </a:pPr>
            <a:r>
              <a:rPr lang="en-US" sz="1300" b="1" u="none" strike="noStrike" dirty="0">
                <a:solidFill>
                  <a:srgbClr val="00B0F0"/>
                </a:solidFill>
                <a:effectLst/>
                <a:latin typeface="Aharoni" panose="02010803020104030203" pitchFamily="2" charset="-79"/>
                <a:cs typeface="Aharoni" panose="02010803020104030203" pitchFamily="2" charset="-79"/>
              </a:rPr>
              <a:t>But it is about Hollywood, right? </a:t>
            </a:r>
            <a:endParaRPr lang="en-US" sz="1300" dirty="0">
              <a:solidFill>
                <a:srgbClr val="00B0F0"/>
              </a:solidFill>
              <a:effectLst/>
              <a:latin typeface="Aharoni" panose="02010803020104030203" pitchFamily="2" charset="-79"/>
              <a:cs typeface="Aharoni" panose="02010803020104030203" pitchFamily="2" charset="-79"/>
            </a:endParaRPr>
          </a:p>
          <a:p>
            <a:pPr marR="0">
              <a:lnSpc>
                <a:spcPct val="90000"/>
              </a:lnSpc>
              <a:spcBef>
                <a:spcPts val="0"/>
              </a:spcBef>
              <a:spcAft>
                <a:spcPts val="600"/>
              </a:spcAft>
            </a:pPr>
            <a:r>
              <a:rPr lang="en-US" sz="1300" u="none" strike="noStrike" dirty="0">
                <a:solidFill>
                  <a:srgbClr val="00B0F0"/>
                </a:solidFill>
                <a:effectLst/>
                <a:latin typeface="Aharoni" panose="02010803020104030203" pitchFamily="2" charset="-79"/>
                <a:cs typeface="Aharoni" panose="02010803020104030203" pitchFamily="2" charset="-79"/>
              </a:rPr>
              <a:t>Yes. But this is not Entourage. </a:t>
            </a:r>
            <a:r>
              <a:rPr lang="en-US" sz="1300" u="none" strike="noStrike" dirty="0" err="1">
                <a:solidFill>
                  <a:srgbClr val="00B0F0"/>
                </a:solidFill>
                <a:effectLst/>
                <a:latin typeface="Aharoni" panose="02010803020104030203" pitchFamily="2" charset="-79"/>
                <a:cs typeface="Aharoni" panose="02010803020104030203" pitchFamily="2" charset="-79"/>
              </a:rPr>
              <a:t>DisGraced</a:t>
            </a:r>
            <a:r>
              <a:rPr lang="en-US" sz="1300" u="none" strike="noStrike" dirty="0">
                <a:solidFill>
                  <a:srgbClr val="00B0F0"/>
                </a:solidFill>
                <a:effectLst/>
                <a:latin typeface="Aharoni" panose="02010803020104030203" pitchFamily="2" charset="-79"/>
                <a:cs typeface="Aharoni" panose="02010803020104030203" pitchFamily="2" charset="-79"/>
              </a:rPr>
              <a:t> is told from an unapologetic and undeniable female POV. </a:t>
            </a:r>
            <a:r>
              <a:rPr lang="en-US" sz="1300" u="none" strike="noStrike" dirty="0" err="1">
                <a:solidFill>
                  <a:srgbClr val="00B0F0"/>
                </a:solidFill>
                <a:effectLst/>
                <a:latin typeface="Aharoni" panose="02010803020104030203" pitchFamily="2" charset="-79"/>
                <a:cs typeface="Aharoni" panose="02010803020104030203" pitchFamily="2" charset="-79"/>
              </a:rPr>
              <a:t>DisGraced</a:t>
            </a:r>
            <a:r>
              <a:rPr lang="en-US" sz="1300" u="none" strike="noStrike" dirty="0">
                <a:solidFill>
                  <a:srgbClr val="00B0F0"/>
                </a:solidFill>
                <a:effectLst/>
                <a:latin typeface="Aharoni" panose="02010803020104030203" pitchFamily="2" charset="-79"/>
                <a:cs typeface="Aharoni" panose="02010803020104030203" pitchFamily="2" charset="-79"/>
              </a:rPr>
              <a:t> explores the mundane but seemingly countless and endless forms of sexism that an actress faces in the industry.  It examines the non-glamorous, unsexy life of someone who has fallen back down to the oh so undesirable position of low man, or woman, rather, on the totem pole. It is not glitz and glamour and red carpets. It’s being told you’re too fat, too old, not sexy enough, too sexy, too dumb, too blonde, too whatever and also not whatever enough day in and day out. It’s about how the industry tries to define actresses based on their looks or their histories and the many ways their pigeonholed. </a:t>
            </a:r>
            <a:endParaRPr lang="en-US" sz="1300" dirty="0">
              <a:solidFill>
                <a:srgbClr val="00B0F0"/>
              </a:solidFill>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4178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343975A1-A503-4146-8368-1EAD9AB0A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5" y="0"/>
            <a:ext cx="12192000" cy="6858000"/>
          </a:xfrm>
          <a:prstGeom prst="rect">
            <a:avLst/>
          </a:prstGeom>
        </p:spPr>
      </p:pic>
      <p:sp>
        <p:nvSpPr>
          <p:cNvPr id="5" name="Rectangle: Rounded Corners 4">
            <a:extLst>
              <a:ext uri="{FF2B5EF4-FFF2-40B4-BE49-F238E27FC236}">
                <a16:creationId xmlns:a16="http://schemas.microsoft.com/office/drawing/2014/main" id="{EA2563BC-52AC-4876-AF07-E43EFC45E6D2}"/>
              </a:ext>
            </a:extLst>
          </p:cNvPr>
          <p:cNvSpPr/>
          <p:nvPr/>
        </p:nvSpPr>
        <p:spPr>
          <a:xfrm>
            <a:off x="3782291" y="2521259"/>
            <a:ext cx="5029200" cy="2846734"/>
          </a:xfrm>
          <a:prstGeom prst="round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AFF62E8-EF75-4F1B-9045-FCA40EE2D664}"/>
              </a:ext>
            </a:extLst>
          </p:cNvPr>
          <p:cNvSpPr txBox="1"/>
          <p:nvPr/>
        </p:nvSpPr>
        <p:spPr>
          <a:xfrm>
            <a:off x="4087091" y="2605798"/>
            <a:ext cx="5029200" cy="2677656"/>
          </a:xfrm>
          <a:prstGeom prst="rect">
            <a:avLst/>
          </a:prstGeom>
          <a:noFill/>
        </p:spPr>
        <p:txBody>
          <a:bodyPr wrap="square" rtlCol="0">
            <a:spAutoFit/>
          </a:bodyPr>
          <a:lstStyle/>
          <a:p>
            <a:r>
              <a:rPr lang="en-US" sz="2400" dirty="0">
                <a:solidFill>
                  <a:srgbClr val="FFFF00"/>
                </a:solidFill>
                <a:latin typeface="Aharoni" panose="02010803020104030203" pitchFamily="2" charset="-79"/>
                <a:cs typeface="Aharoni" panose="02010803020104030203" pitchFamily="2" charset="-79"/>
              </a:rPr>
              <a:t>Logline: </a:t>
            </a:r>
          </a:p>
          <a:p>
            <a:r>
              <a:rPr lang="en-US" sz="2400" dirty="0">
                <a:solidFill>
                  <a:srgbClr val="FFFF00"/>
                </a:solidFill>
                <a:latin typeface="Aharoni" panose="02010803020104030203" pitchFamily="2" charset="-79"/>
                <a:cs typeface="Aharoni" panose="02010803020104030203" pitchFamily="2" charset="-79"/>
              </a:rPr>
              <a:t>5 years after her big break turned out to be a big flop, a struggling actress asks herself how much humiliation she’s willing to endure for another chance to make it. </a:t>
            </a:r>
          </a:p>
        </p:txBody>
      </p:sp>
      <p:sp>
        <p:nvSpPr>
          <p:cNvPr id="2" name="Rectangle: Rounded Corners 1">
            <a:extLst>
              <a:ext uri="{FF2B5EF4-FFF2-40B4-BE49-F238E27FC236}">
                <a16:creationId xmlns:a16="http://schemas.microsoft.com/office/drawing/2014/main" id="{173CCDB0-C394-42D7-A71D-569933A9F11D}"/>
              </a:ext>
            </a:extLst>
          </p:cNvPr>
          <p:cNvSpPr/>
          <p:nvPr/>
        </p:nvSpPr>
        <p:spPr>
          <a:xfrm>
            <a:off x="4087091" y="5589037"/>
            <a:ext cx="4888958" cy="8864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779722A-72DA-4D10-A0F2-F4A30BC931E8}"/>
              </a:ext>
            </a:extLst>
          </p:cNvPr>
          <p:cNvGrpSpPr/>
          <p:nvPr/>
        </p:nvGrpSpPr>
        <p:grpSpPr>
          <a:xfrm>
            <a:off x="4350327" y="5761832"/>
            <a:ext cx="4384962" cy="600549"/>
            <a:chOff x="4350327" y="5512447"/>
            <a:chExt cx="4384962" cy="600549"/>
          </a:xfrm>
        </p:grpSpPr>
        <p:sp>
          <p:nvSpPr>
            <p:cNvPr id="7" name="Rectangle 6">
              <a:extLst>
                <a:ext uri="{FF2B5EF4-FFF2-40B4-BE49-F238E27FC236}">
                  <a16:creationId xmlns:a16="http://schemas.microsoft.com/office/drawing/2014/main" id="{DFF2C932-66C0-44F2-B07D-3F6BA8E3D657}"/>
                </a:ext>
              </a:extLst>
            </p:cNvPr>
            <p:cNvSpPr/>
            <p:nvPr/>
          </p:nvSpPr>
          <p:spPr>
            <a:xfrm>
              <a:off x="4350327" y="5512447"/>
              <a:ext cx="4384962" cy="6005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err="1">
                  <a:solidFill>
                    <a:srgbClr val="00B0F0"/>
                  </a:solidFill>
                  <a:latin typeface="Aharoni" panose="02010803020104030203" pitchFamily="2" charset="-79"/>
                  <a:cs typeface="Aharoni" panose="02010803020104030203" pitchFamily="2" charset="-79"/>
                  <a:hlinkClick r:id="rId3">
                    <a:extLst>
                      <a:ext uri="{A12FA001-AC4F-418D-AE19-62706E023703}">
                        <ahyp:hlinkClr xmlns:ahyp="http://schemas.microsoft.com/office/drawing/2018/hyperlinkcolor" val="tx"/>
                      </a:ext>
                    </a:extLst>
                  </a:hlinkClick>
                </a:rPr>
                <a:t>DisGraced</a:t>
              </a:r>
              <a:r>
                <a:rPr lang="en-US" sz="2800" b="1" dirty="0">
                  <a:solidFill>
                    <a:srgbClr val="00B0F0"/>
                  </a:solidFill>
                  <a:latin typeface="Aharoni" panose="02010803020104030203" pitchFamily="2" charset="-79"/>
                  <a:cs typeface="Aharoni" panose="02010803020104030203" pitchFamily="2" charset="-79"/>
                  <a:hlinkClick r:id="rId3">
                    <a:extLst>
                      <a:ext uri="{A12FA001-AC4F-418D-AE19-62706E023703}">
                        <ahyp:hlinkClr xmlns:ahyp="http://schemas.microsoft.com/office/drawing/2018/hyperlinkcolor" val="tx"/>
                      </a:ext>
                    </a:extLst>
                  </a:hlinkClick>
                </a:rPr>
                <a:t> The Series</a:t>
              </a:r>
              <a:endParaRPr lang="en-US" sz="2800" b="1" dirty="0">
                <a:solidFill>
                  <a:srgbClr val="00B0F0"/>
                </a:solidFill>
                <a:latin typeface="Aharoni" panose="02010803020104030203" pitchFamily="2" charset="-79"/>
                <a:cs typeface="Aharoni" panose="02010803020104030203" pitchFamily="2" charset="-79"/>
              </a:endParaRPr>
            </a:p>
            <a:p>
              <a:pPr algn="ctr"/>
              <a:endParaRPr lang="en-US" sz="1227" dirty="0"/>
            </a:p>
          </p:txBody>
        </p:sp>
        <p:sp>
          <p:nvSpPr>
            <p:cNvPr id="13" name="Freeform 4">
              <a:extLst>
                <a:ext uri="{FF2B5EF4-FFF2-40B4-BE49-F238E27FC236}">
                  <a16:creationId xmlns:a16="http://schemas.microsoft.com/office/drawing/2014/main" id="{E4EFF458-490D-4055-A2FC-A5822A0FF478}"/>
                </a:ext>
              </a:extLst>
            </p:cNvPr>
            <p:cNvSpPr>
              <a:spLocks noChangeArrowheads="1"/>
            </p:cNvSpPr>
            <p:nvPr/>
          </p:nvSpPr>
          <p:spPr bwMode="auto">
            <a:xfrm>
              <a:off x="4502726" y="5554717"/>
              <a:ext cx="471055" cy="372186"/>
            </a:xfrm>
            <a:custGeom>
              <a:avLst/>
              <a:gdLst>
                <a:gd name="T0" fmla="*/ 509 w 601"/>
                <a:gd name="T1" fmla="*/ 0 h 411"/>
                <a:gd name="T2" fmla="*/ 509 w 601"/>
                <a:gd name="T3" fmla="*/ 0 h 411"/>
                <a:gd name="T4" fmla="*/ 311 w 601"/>
                <a:gd name="T5" fmla="*/ 0 h 411"/>
                <a:gd name="T6" fmla="*/ 106 w 601"/>
                <a:gd name="T7" fmla="*/ 0 h 411"/>
                <a:gd name="T8" fmla="*/ 0 w 601"/>
                <a:gd name="T9" fmla="*/ 85 h 411"/>
                <a:gd name="T10" fmla="*/ 0 w 601"/>
                <a:gd name="T11" fmla="*/ 332 h 411"/>
                <a:gd name="T12" fmla="*/ 106 w 601"/>
                <a:gd name="T13" fmla="*/ 410 h 411"/>
                <a:gd name="T14" fmla="*/ 318 w 601"/>
                <a:gd name="T15" fmla="*/ 410 h 411"/>
                <a:gd name="T16" fmla="*/ 509 w 601"/>
                <a:gd name="T17" fmla="*/ 410 h 411"/>
                <a:gd name="T18" fmla="*/ 600 w 601"/>
                <a:gd name="T19" fmla="*/ 332 h 411"/>
                <a:gd name="T20" fmla="*/ 600 w 601"/>
                <a:gd name="T21" fmla="*/ 85 h 411"/>
                <a:gd name="T22" fmla="*/ 509 w 601"/>
                <a:gd name="T23" fmla="*/ 0 h 411"/>
                <a:gd name="T24" fmla="*/ 261 w 601"/>
                <a:gd name="T25" fmla="*/ 304 h 411"/>
                <a:gd name="T26" fmla="*/ 261 w 601"/>
                <a:gd name="T27" fmla="*/ 304 h 411"/>
                <a:gd name="T28" fmla="*/ 261 w 601"/>
                <a:gd name="T29" fmla="*/ 113 h 411"/>
                <a:gd name="T30" fmla="*/ 389 w 601"/>
                <a:gd name="T31" fmla="*/ 205 h 411"/>
                <a:gd name="T32" fmla="*/ 261 w 601"/>
                <a:gd name="T33" fmla="*/ 30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1" h="411">
                  <a:moveTo>
                    <a:pt x="509" y="0"/>
                  </a:moveTo>
                  <a:lnTo>
                    <a:pt x="509" y="0"/>
                  </a:lnTo>
                  <a:cubicBezTo>
                    <a:pt x="311" y="0"/>
                    <a:pt x="311" y="0"/>
                    <a:pt x="311" y="0"/>
                  </a:cubicBezTo>
                  <a:cubicBezTo>
                    <a:pt x="106" y="0"/>
                    <a:pt x="106" y="0"/>
                    <a:pt x="106" y="0"/>
                  </a:cubicBezTo>
                  <a:cubicBezTo>
                    <a:pt x="56" y="0"/>
                    <a:pt x="0" y="35"/>
                    <a:pt x="0" y="85"/>
                  </a:cubicBezTo>
                  <a:cubicBezTo>
                    <a:pt x="0" y="332"/>
                    <a:pt x="0" y="332"/>
                    <a:pt x="0" y="332"/>
                  </a:cubicBezTo>
                  <a:cubicBezTo>
                    <a:pt x="0" y="381"/>
                    <a:pt x="56" y="410"/>
                    <a:pt x="106" y="410"/>
                  </a:cubicBezTo>
                  <a:cubicBezTo>
                    <a:pt x="318" y="410"/>
                    <a:pt x="318" y="410"/>
                    <a:pt x="318" y="410"/>
                  </a:cubicBezTo>
                  <a:cubicBezTo>
                    <a:pt x="509" y="410"/>
                    <a:pt x="509" y="410"/>
                    <a:pt x="509" y="410"/>
                  </a:cubicBezTo>
                  <a:cubicBezTo>
                    <a:pt x="558" y="410"/>
                    <a:pt x="600" y="381"/>
                    <a:pt x="600" y="332"/>
                  </a:cubicBezTo>
                  <a:cubicBezTo>
                    <a:pt x="600" y="85"/>
                    <a:pt x="600" y="85"/>
                    <a:pt x="600" y="85"/>
                  </a:cubicBezTo>
                  <a:cubicBezTo>
                    <a:pt x="600" y="35"/>
                    <a:pt x="558" y="0"/>
                    <a:pt x="509" y="0"/>
                  </a:cubicBezTo>
                  <a:close/>
                  <a:moveTo>
                    <a:pt x="261" y="304"/>
                  </a:moveTo>
                  <a:lnTo>
                    <a:pt x="261" y="304"/>
                  </a:lnTo>
                  <a:cubicBezTo>
                    <a:pt x="261" y="113"/>
                    <a:pt x="261" y="113"/>
                    <a:pt x="261" y="113"/>
                  </a:cubicBezTo>
                  <a:cubicBezTo>
                    <a:pt x="389" y="205"/>
                    <a:pt x="389" y="205"/>
                    <a:pt x="389" y="205"/>
                  </a:cubicBezTo>
                  <a:lnTo>
                    <a:pt x="261" y="304"/>
                  </a:lnTo>
                  <a:close/>
                </a:path>
              </a:pathLst>
            </a:custGeom>
            <a:solidFill>
              <a:schemeClr val="tx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614">
                <a:solidFill>
                  <a:schemeClr val="bg1"/>
                </a:solidFill>
              </a:endParaRPr>
            </a:p>
          </p:txBody>
        </p:sp>
      </p:grpSp>
    </p:spTree>
    <p:extLst>
      <p:ext uri="{BB962C8B-B14F-4D97-AF65-F5344CB8AC3E}">
        <p14:creationId xmlns:p14="http://schemas.microsoft.com/office/powerpoint/2010/main" val="32899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DC5EE813-7040-4776-B5BF-4B26B873D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687" y="1856792"/>
            <a:ext cx="3361202" cy="4598978"/>
          </a:xfrm>
          <a:prstGeom prst="rect">
            <a:avLst/>
          </a:prstGeom>
        </p:spPr>
      </p:pic>
      <p:sp>
        <p:nvSpPr>
          <p:cNvPr id="7" name="Rectangle: Rounded Corners 6">
            <a:extLst>
              <a:ext uri="{FF2B5EF4-FFF2-40B4-BE49-F238E27FC236}">
                <a16:creationId xmlns:a16="http://schemas.microsoft.com/office/drawing/2014/main" id="{2103633A-97AA-4A9A-9D22-2AB0E305696C}"/>
              </a:ext>
            </a:extLst>
          </p:cNvPr>
          <p:cNvSpPr/>
          <p:nvPr/>
        </p:nvSpPr>
        <p:spPr>
          <a:xfrm>
            <a:off x="4223687" y="139784"/>
            <a:ext cx="3239253" cy="1151777"/>
          </a:xfrm>
          <a:prstGeom prst="roundRect">
            <a:avLst/>
          </a:prstGeom>
          <a:solidFill>
            <a:srgbClr val="519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E657EE8-699D-44A1-A8B7-08E178C711E7}"/>
              </a:ext>
            </a:extLst>
          </p:cNvPr>
          <p:cNvSpPr txBox="1"/>
          <p:nvPr/>
        </p:nvSpPr>
        <p:spPr>
          <a:xfrm>
            <a:off x="4415190" y="221655"/>
            <a:ext cx="2925801" cy="1015663"/>
          </a:xfrm>
          <a:prstGeom prst="rect">
            <a:avLst/>
          </a:prstGeom>
          <a:solidFill>
            <a:srgbClr val="51919E"/>
          </a:solidFill>
        </p:spPr>
        <p:txBody>
          <a:bodyPr wrap="none" rtlCol="0">
            <a:spAutoFit/>
          </a:bodyPr>
          <a:lstStyle/>
          <a:p>
            <a:r>
              <a:rPr lang="en-US" sz="6000" dirty="0">
                <a:solidFill>
                  <a:srgbClr val="C00000"/>
                </a:solidFill>
                <a:latin typeface="Aharoni" panose="02010803020104030203" pitchFamily="2" charset="-79"/>
                <a:cs typeface="Aharoni" panose="02010803020104030203" pitchFamily="2" charset="-79"/>
              </a:rPr>
              <a:t>COMPS</a:t>
            </a:r>
            <a:r>
              <a:rPr lang="en-US" dirty="0">
                <a:solidFill>
                  <a:srgbClr val="FF0000"/>
                </a:solidFill>
              </a:rPr>
              <a:t> </a:t>
            </a:r>
          </a:p>
        </p:txBody>
      </p:sp>
      <p:pic>
        <p:nvPicPr>
          <p:cNvPr id="6" name="Picture 5" descr="A picture containing person, person, holding, player&#10;&#10;Description automatically generated">
            <a:extLst>
              <a:ext uri="{FF2B5EF4-FFF2-40B4-BE49-F238E27FC236}">
                <a16:creationId xmlns:a16="http://schemas.microsoft.com/office/drawing/2014/main" id="{5F936529-67AF-42A9-B04B-45824A401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8" y="1378828"/>
            <a:ext cx="3415731" cy="5123597"/>
          </a:xfrm>
          <a:prstGeom prst="rect">
            <a:avLst/>
          </a:prstGeom>
        </p:spPr>
      </p:pic>
      <p:pic>
        <p:nvPicPr>
          <p:cNvPr id="9" name="Picture 8" descr="A picture containing whiteboard&#10;&#10;Description automatically generated">
            <a:extLst>
              <a:ext uri="{FF2B5EF4-FFF2-40B4-BE49-F238E27FC236}">
                <a16:creationId xmlns:a16="http://schemas.microsoft.com/office/drawing/2014/main" id="{19F08450-FBE3-42CA-917C-F703E9708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1993" y="1679868"/>
            <a:ext cx="3499104" cy="4876800"/>
          </a:xfrm>
          <a:prstGeom prst="rect">
            <a:avLst/>
          </a:prstGeom>
        </p:spPr>
      </p:pic>
      <p:sp>
        <p:nvSpPr>
          <p:cNvPr id="3" name="Plus Sign 2">
            <a:extLst>
              <a:ext uri="{FF2B5EF4-FFF2-40B4-BE49-F238E27FC236}">
                <a16:creationId xmlns:a16="http://schemas.microsoft.com/office/drawing/2014/main" id="{F52C0D87-1BE2-40C9-A831-A15004116F5A}"/>
              </a:ext>
            </a:extLst>
          </p:cNvPr>
          <p:cNvSpPr/>
          <p:nvPr/>
        </p:nvSpPr>
        <p:spPr>
          <a:xfrm>
            <a:off x="3416583" y="3661068"/>
            <a:ext cx="914400" cy="914400"/>
          </a:xfrm>
          <a:prstGeom prst="mathPlus">
            <a:avLst/>
          </a:prstGeom>
          <a:solidFill>
            <a:srgbClr val="519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quals 4">
            <a:extLst>
              <a:ext uri="{FF2B5EF4-FFF2-40B4-BE49-F238E27FC236}">
                <a16:creationId xmlns:a16="http://schemas.microsoft.com/office/drawing/2014/main" id="{41EBE813-F189-4CFB-86EA-67EF218093A7}"/>
              </a:ext>
            </a:extLst>
          </p:cNvPr>
          <p:cNvSpPr/>
          <p:nvPr/>
        </p:nvSpPr>
        <p:spPr>
          <a:xfrm>
            <a:off x="7584889" y="3817954"/>
            <a:ext cx="838020" cy="600628"/>
          </a:xfrm>
          <a:prstGeom prst="mathEqual">
            <a:avLst/>
          </a:prstGeom>
          <a:solidFill>
            <a:srgbClr val="519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36161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car&#10;&#10;Description automatically generated">
            <a:extLst>
              <a:ext uri="{FF2B5EF4-FFF2-40B4-BE49-F238E27FC236}">
                <a16:creationId xmlns:a16="http://schemas.microsoft.com/office/drawing/2014/main" id="{D4E6582E-9BDD-4CD9-89CB-5F6558C99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338A1DBE-A5E0-4964-A6B6-5A1EDB226499}"/>
              </a:ext>
            </a:extLst>
          </p:cNvPr>
          <p:cNvGrpSpPr/>
          <p:nvPr/>
        </p:nvGrpSpPr>
        <p:grpSpPr>
          <a:xfrm>
            <a:off x="5654351" y="3191069"/>
            <a:ext cx="5010539" cy="2640564"/>
            <a:chOff x="2789853" y="1436914"/>
            <a:chExt cx="5010539" cy="2640564"/>
          </a:xfrm>
        </p:grpSpPr>
        <p:sp>
          <p:nvSpPr>
            <p:cNvPr id="2" name="Rectangle: Rounded Corners 1">
              <a:extLst>
                <a:ext uri="{FF2B5EF4-FFF2-40B4-BE49-F238E27FC236}">
                  <a16:creationId xmlns:a16="http://schemas.microsoft.com/office/drawing/2014/main" id="{C11ED795-6C2C-476E-85F0-E3A841B8A34D}"/>
                </a:ext>
              </a:extLst>
            </p:cNvPr>
            <p:cNvSpPr/>
            <p:nvPr/>
          </p:nvSpPr>
          <p:spPr>
            <a:xfrm>
              <a:off x="2789853" y="1436914"/>
              <a:ext cx="5010539" cy="2640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5877C6-D0F2-471A-90A6-5EF1F8B53FD2}"/>
                </a:ext>
              </a:extLst>
            </p:cNvPr>
            <p:cNvSpPr txBox="1"/>
            <p:nvPr/>
          </p:nvSpPr>
          <p:spPr>
            <a:xfrm>
              <a:off x="3117104" y="1603034"/>
              <a:ext cx="4505325" cy="2308324"/>
            </a:xfrm>
            <a:prstGeom prst="rect">
              <a:avLst/>
            </a:prstGeom>
            <a:solidFill>
              <a:schemeClr val="accent1"/>
            </a:solidFill>
          </p:spPr>
          <p:txBody>
            <a:bodyPr wrap="square" rtlCol="0">
              <a:spAutoFit/>
            </a:bodyPr>
            <a:lstStyle/>
            <a:p>
              <a:r>
                <a:rPr lang="en-US" dirty="0">
                  <a:latin typeface="Aharoni" panose="02010803020104030203" pitchFamily="2" charset="-79"/>
                  <a:cs typeface="Aharoni" panose="02010803020104030203" pitchFamily="2" charset="-79"/>
                </a:rPr>
                <a:t>The </a:t>
              </a:r>
              <a:r>
                <a:rPr lang="en-US" dirty="0" err="1">
                  <a:latin typeface="Aharoni" panose="02010803020104030203" pitchFamily="2" charset="-79"/>
                  <a:cs typeface="Aharoni" panose="02010803020104030203" pitchFamily="2" charset="-79"/>
                </a:rPr>
                <a:t>Deets</a:t>
              </a:r>
              <a:endParaRPr lang="en-US" dirty="0">
                <a:latin typeface="Aharoni" panose="02010803020104030203" pitchFamily="2" charset="-79"/>
                <a:cs typeface="Aharoni" panose="02010803020104030203" pitchFamily="2" charset="-79"/>
              </a:endParaRPr>
            </a:p>
            <a:p>
              <a:r>
                <a:rPr lang="en-US" dirty="0">
                  <a:latin typeface="Aharoni" panose="02010803020104030203" pitchFamily="2" charset="-79"/>
                  <a:cs typeface="Aharoni" panose="02010803020104030203" pitchFamily="2" charset="-79"/>
                </a:rPr>
                <a:t>Darkly Comedic </a:t>
              </a:r>
              <a:r>
                <a:rPr lang="en-US" dirty="0" err="1">
                  <a:latin typeface="Aharoni" panose="02010803020104030203" pitchFamily="2" charset="-79"/>
                  <a:cs typeface="Aharoni" panose="02010803020104030203" pitchFamily="2" charset="-79"/>
                </a:rPr>
                <a:t>Webseries</a:t>
              </a:r>
              <a:endParaRPr lang="en-US" dirty="0">
                <a:latin typeface="Aharoni" panose="02010803020104030203" pitchFamily="2" charset="-79"/>
                <a:cs typeface="Aharoni" panose="02010803020104030203" pitchFamily="2" charset="-79"/>
              </a:endParaRPr>
            </a:p>
            <a:p>
              <a:r>
                <a:rPr lang="en-US" dirty="0">
                  <a:latin typeface="Aharoni" panose="02010803020104030203" pitchFamily="2" charset="-79"/>
                  <a:cs typeface="Aharoni" panose="02010803020104030203" pitchFamily="2" charset="-79"/>
                </a:rPr>
                <a:t>Season 1: </a:t>
              </a:r>
            </a:p>
            <a:p>
              <a:pPr marL="285750" indent="-285750">
                <a:buFont typeface="Arial" panose="020B0604020202020204" pitchFamily="34" charset="0"/>
                <a:buChar char="•"/>
              </a:pPr>
              <a:r>
                <a:rPr lang="en-US" dirty="0">
                  <a:latin typeface="Aharoni" panose="02010803020104030203" pitchFamily="2" charset="-79"/>
                  <a:cs typeface="Aharoni" panose="02010803020104030203" pitchFamily="2" charset="-79"/>
                </a:rPr>
                <a:t>8 episodes</a:t>
              </a:r>
            </a:p>
            <a:p>
              <a:pPr marL="285750" indent="-285750">
                <a:buFont typeface="Arial" panose="020B0604020202020204" pitchFamily="34" charset="0"/>
                <a:buChar char="•"/>
              </a:pPr>
              <a:r>
                <a:rPr lang="en-US" dirty="0">
                  <a:latin typeface="Aharoni" panose="02010803020104030203" pitchFamily="2" charset="-79"/>
                  <a:cs typeface="Aharoni" panose="02010803020104030203" pitchFamily="2" charset="-79"/>
                </a:rPr>
                <a:t>&lt;10 min runtime per episode</a:t>
              </a:r>
            </a:p>
            <a:p>
              <a:pPr marL="285750" indent="-285750">
                <a:buFont typeface="Arial" panose="020B0604020202020204" pitchFamily="34" charset="0"/>
                <a:buChar char="•"/>
              </a:pPr>
              <a:endParaRPr lang="en-US" dirty="0">
                <a:latin typeface="Aharoni" panose="02010803020104030203" pitchFamily="2" charset="-79"/>
                <a:cs typeface="Aharoni" panose="02010803020104030203" pitchFamily="2" charset="-79"/>
              </a:endParaRPr>
            </a:p>
            <a:p>
              <a:r>
                <a:rPr lang="en-US" dirty="0">
                  <a:latin typeface="Aharoni" panose="02010803020104030203" pitchFamily="2" charset="-79"/>
                  <a:cs typeface="Aharoni" panose="02010803020104030203" pitchFamily="2" charset="-79"/>
                </a:rPr>
                <a:t>Half Hour Single Cam Pilot Script In Progress</a:t>
              </a:r>
            </a:p>
          </p:txBody>
        </p:sp>
      </p:grpSp>
    </p:spTree>
    <p:extLst>
      <p:ext uri="{BB962C8B-B14F-4D97-AF65-F5344CB8AC3E}">
        <p14:creationId xmlns:p14="http://schemas.microsoft.com/office/powerpoint/2010/main" val="3588341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2D9886-773C-4C1E-90DF-E6C6153ECF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3A666BD-EBCD-497D-A5BE-353D6892830F}"/>
              </a:ext>
            </a:extLst>
          </p:cNvPr>
          <p:cNvSpPr txBox="1"/>
          <p:nvPr/>
        </p:nvSpPr>
        <p:spPr>
          <a:xfrm>
            <a:off x="88777" y="1014972"/>
            <a:ext cx="4843786" cy="5632311"/>
          </a:xfrm>
          <a:prstGeom prst="rect">
            <a:avLst/>
          </a:prstGeom>
          <a:solidFill>
            <a:schemeClr val="accent4">
              <a:lumMod val="40000"/>
              <a:lumOff val="60000"/>
            </a:schemeClr>
          </a:solidFill>
        </p:spPr>
        <p:txBody>
          <a:bodyPr wrap="square" rtlCol="0">
            <a:spAutoFit/>
          </a:bodyPr>
          <a:lstStyle/>
          <a:p>
            <a:pPr algn="ctr"/>
            <a:r>
              <a:rPr lang="en-US" dirty="0">
                <a:solidFill>
                  <a:srgbClr val="1FC9D1"/>
                </a:solidFill>
                <a:latin typeface="Aharoni" panose="02010803020104030203" pitchFamily="2" charset="-79"/>
                <a:cs typeface="Aharoni" panose="02010803020104030203" pitchFamily="2" charset="-79"/>
              </a:rPr>
              <a:t>Grace Greene is having a very, very bad week. There have been many like it in the years since her fall from, well, grace, after her brief 7.5 seconds of fame due to securing the female lead in the third installment of an action franchise. Now, it’s five years later and she’s attempting to claw her way back to the middle.  This particular bad week’s bundle of delights include finding out her little brother’s “influencer” girlfriend is getting a deal with HBO, getting an audition for the role of “beautiful woman” only to find out it’s actually for the role of </a:t>
            </a:r>
            <a:r>
              <a:rPr lang="en-US" i="1" dirty="0">
                <a:solidFill>
                  <a:srgbClr val="1FC9D1"/>
                </a:solidFill>
                <a:latin typeface="Aharoni" panose="02010803020104030203" pitchFamily="2" charset="-79"/>
                <a:cs typeface="Aharoni" panose="02010803020104030203" pitchFamily="2" charset="-79"/>
              </a:rPr>
              <a:t>“once</a:t>
            </a:r>
            <a:r>
              <a:rPr lang="en-US" dirty="0">
                <a:solidFill>
                  <a:srgbClr val="1FC9D1"/>
                </a:solidFill>
                <a:latin typeface="Aharoni" panose="02010803020104030203" pitchFamily="2" charset="-79"/>
                <a:cs typeface="Aharoni" panose="02010803020104030203" pitchFamily="2" charset="-79"/>
              </a:rPr>
              <a:t> beautiful woman,” going on a very, very awkward date with a guy who turns out to be a fan, and getting slut shamed during an agency meeting. Fed up, she decides to take her best friend’s advice and attend a session with a pseudo therapist. </a:t>
            </a:r>
          </a:p>
        </p:txBody>
      </p:sp>
      <p:sp>
        <p:nvSpPr>
          <p:cNvPr id="3" name="TextBox 2">
            <a:extLst>
              <a:ext uri="{FF2B5EF4-FFF2-40B4-BE49-F238E27FC236}">
                <a16:creationId xmlns:a16="http://schemas.microsoft.com/office/drawing/2014/main" id="{489CFBE5-33FE-4A4F-A915-F81AFFB36F48}"/>
              </a:ext>
            </a:extLst>
          </p:cNvPr>
          <p:cNvSpPr txBox="1"/>
          <p:nvPr/>
        </p:nvSpPr>
        <p:spPr>
          <a:xfrm>
            <a:off x="0" y="58443"/>
            <a:ext cx="5956917" cy="923330"/>
          </a:xfrm>
          <a:prstGeom prst="rect">
            <a:avLst/>
          </a:prstGeom>
          <a:solidFill>
            <a:schemeClr val="bg1"/>
          </a:solidFill>
        </p:spPr>
        <p:txBody>
          <a:bodyPr wrap="square" rtlCol="0">
            <a:spAutoFit/>
          </a:bodyPr>
          <a:lstStyle/>
          <a:p>
            <a:pPr algn="ctr"/>
            <a:r>
              <a:rPr lang="en-US" sz="5400" dirty="0">
                <a:solidFill>
                  <a:srgbClr val="1FC9D1"/>
                </a:solidFill>
                <a:latin typeface="Aharoni" panose="02010803020104030203" pitchFamily="2" charset="-79"/>
                <a:cs typeface="Aharoni" panose="02010803020104030203" pitchFamily="2" charset="-79"/>
              </a:rPr>
              <a:t>PILOT SYNOPSIS </a:t>
            </a:r>
          </a:p>
        </p:txBody>
      </p:sp>
    </p:spTree>
    <p:extLst>
      <p:ext uri="{BB962C8B-B14F-4D97-AF65-F5344CB8AC3E}">
        <p14:creationId xmlns:p14="http://schemas.microsoft.com/office/powerpoint/2010/main" val="287069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for the camera&#10;&#10;Description automatically generated">
            <a:extLst>
              <a:ext uri="{FF2B5EF4-FFF2-40B4-BE49-F238E27FC236}">
                <a16:creationId xmlns:a16="http://schemas.microsoft.com/office/drawing/2014/main" id="{3CFED06D-CB8B-4972-9903-B4D76C82C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307"/>
            <a:ext cx="12192000" cy="6096000"/>
          </a:xfrm>
          <a:prstGeom prst="rect">
            <a:avLst/>
          </a:prstGeom>
        </p:spPr>
      </p:pic>
      <p:sp>
        <p:nvSpPr>
          <p:cNvPr id="5" name="TextBox 4">
            <a:extLst>
              <a:ext uri="{FF2B5EF4-FFF2-40B4-BE49-F238E27FC236}">
                <a16:creationId xmlns:a16="http://schemas.microsoft.com/office/drawing/2014/main" id="{94D3E0B5-B741-4806-BB64-B66A3B398B09}"/>
              </a:ext>
            </a:extLst>
          </p:cNvPr>
          <p:cNvSpPr txBox="1"/>
          <p:nvPr/>
        </p:nvSpPr>
        <p:spPr>
          <a:xfrm>
            <a:off x="8105313" y="1349406"/>
            <a:ext cx="3941685" cy="4860177"/>
          </a:xfrm>
          <a:prstGeom prst="rect">
            <a:avLst/>
          </a:prstGeom>
          <a:solidFill>
            <a:schemeClr val="accent1"/>
          </a:solidFill>
        </p:spPr>
        <p:txBody>
          <a:bodyPr wrap="square" rtlCol="0">
            <a:spAutoFit/>
          </a:bodyPr>
          <a:lstStyle/>
          <a:p>
            <a:pPr marL="0" marR="0" algn="ctr">
              <a:lnSpc>
                <a:spcPct val="115000"/>
              </a:lnSpc>
              <a:spcBef>
                <a:spcPts val="0"/>
              </a:spcBef>
              <a:spcAft>
                <a:spcPts val="1000"/>
              </a:spcAft>
            </a:pPr>
            <a:r>
              <a:rPr lang="en-US" sz="1800" dirty="0">
                <a:solidFill>
                  <a:schemeClr val="bg1"/>
                </a:solidFill>
                <a:effectLst/>
                <a:latin typeface="Aharoni" panose="02010803020104030203" pitchFamily="2" charset="-79"/>
                <a:ea typeface="Tahoma" panose="020B0604030504040204" pitchFamily="34" charset="0"/>
                <a:cs typeface="Aharoni" panose="02010803020104030203" pitchFamily="2" charset="-79"/>
              </a:rPr>
              <a:t>Not quite a has been, more an almost was. Touted to be the next Hollywood It Girl, her 15 seconds of fame only lasted about 2.5. Still harboring anger and resentment about being blamed for the movie’s failure and endlessly slut shamed for her nude scenes while her former co-star blew up to serious stardom. Constantly trying to find the line between standing up for herself without being a total bitch and being polite and professional without letting people walk all over her. </a:t>
            </a:r>
          </a:p>
        </p:txBody>
      </p:sp>
      <p:sp>
        <p:nvSpPr>
          <p:cNvPr id="2" name="Title 1">
            <a:extLst>
              <a:ext uri="{FF2B5EF4-FFF2-40B4-BE49-F238E27FC236}">
                <a16:creationId xmlns:a16="http://schemas.microsoft.com/office/drawing/2014/main" id="{C7B4CA25-5786-48F5-BDA2-20B4AE249AB4}"/>
              </a:ext>
            </a:extLst>
          </p:cNvPr>
          <p:cNvSpPr>
            <a:spLocks noGrp="1"/>
          </p:cNvSpPr>
          <p:nvPr>
            <p:ph type="title"/>
          </p:nvPr>
        </p:nvSpPr>
        <p:spPr>
          <a:xfrm>
            <a:off x="111967" y="144454"/>
            <a:ext cx="4562669" cy="904382"/>
          </a:xfrm>
          <a:solidFill>
            <a:schemeClr val="accent1">
              <a:lumMod val="20000"/>
              <a:lumOff val="80000"/>
            </a:schemeClr>
          </a:solidFill>
        </p:spPr>
        <p:txBody>
          <a:bodyPr>
            <a:normAutofit/>
          </a:bodyPr>
          <a:lstStyle/>
          <a:p>
            <a:r>
              <a:rPr lang="en-US" sz="4800" dirty="0">
                <a:solidFill>
                  <a:srgbClr val="00B0F0"/>
                </a:solidFill>
                <a:latin typeface="Aharoni" panose="02010803020104030203" pitchFamily="2" charset="-79"/>
                <a:cs typeface="Aharoni" panose="02010803020104030203" pitchFamily="2" charset="-79"/>
              </a:rPr>
              <a:t>GRACE GREENE</a:t>
            </a:r>
          </a:p>
        </p:txBody>
      </p:sp>
    </p:spTree>
    <p:extLst>
      <p:ext uri="{BB962C8B-B14F-4D97-AF65-F5344CB8AC3E}">
        <p14:creationId xmlns:p14="http://schemas.microsoft.com/office/powerpoint/2010/main" val="1382917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0B7860-0AE9-4CD2-B69A-C0796DAF46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81000"/>
            <a:ext cx="12192000" cy="6096000"/>
          </a:xfrm>
          <a:prstGeom prst="rect">
            <a:avLst/>
          </a:prstGeom>
        </p:spPr>
      </p:pic>
      <p:sp>
        <p:nvSpPr>
          <p:cNvPr id="2" name="Title 1">
            <a:extLst>
              <a:ext uri="{FF2B5EF4-FFF2-40B4-BE49-F238E27FC236}">
                <a16:creationId xmlns:a16="http://schemas.microsoft.com/office/drawing/2014/main" id="{23EE8DF5-8659-4C63-9B44-CA669D72A812}"/>
              </a:ext>
            </a:extLst>
          </p:cNvPr>
          <p:cNvSpPr>
            <a:spLocks noGrp="1"/>
          </p:cNvSpPr>
          <p:nvPr>
            <p:ph type="title"/>
          </p:nvPr>
        </p:nvSpPr>
        <p:spPr>
          <a:xfrm>
            <a:off x="225640" y="523782"/>
            <a:ext cx="2712868" cy="1010914"/>
          </a:xfrm>
          <a:solidFill>
            <a:schemeClr val="accent1">
              <a:lumMod val="20000"/>
              <a:lumOff val="80000"/>
            </a:schemeClr>
          </a:solidFill>
        </p:spPr>
        <p:txBody>
          <a:bodyPr/>
          <a:lstStyle/>
          <a:p>
            <a:r>
              <a:rPr lang="en-US" dirty="0">
                <a:solidFill>
                  <a:srgbClr val="FF0000"/>
                </a:solidFill>
                <a:latin typeface="Aharoni" panose="02010803020104030203" pitchFamily="2" charset="-79"/>
                <a:cs typeface="Aharoni" panose="02010803020104030203" pitchFamily="2" charset="-79"/>
              </a:rPr>
              <a:t>PAULINA</a:t>
            </a:r>
            <a:r>
              <a:rPr lang="en-US" dirty="0">
                <a:solidFill>
                  <a:srgbClr val="FF0000"/>
                </a:solidFill>
              </a:rPr>
              <a:t> </a:t>
            </a:r>
          </a:p>
        </p:txBody>
      </p:sp>
      <p:sp>
        <p:nvSpPr>
          <p:cNvPr id="5" name="TextBox 4">
            <a:extLst>
              <a:ext uri="{FF2B5EF4-FFF2-40B4-BE49-F238E27FC236}">
                <a16:creationId xmlns:a16="http://schemas.microsoft.com/office/drawing/2014/main" id="{3EA99439-2B3F-4DDB-AF4A-85602407ADAC}"/>
              </a:ext>
            </a:extLst>
          </p:cNvPr>
          <p:cNvSpPr txBox="1"/>
          <p:nvPr/>
        </p:nvSpPr>
        <p:spPr>
          <a:xfrm>
            <a:off x="1083075" y="1641967"/>
            <a:ext cx="3710866" cy="3693319"/>
          </a:xfrm>
          <a:prstGeom prst="rect">
            <a:avLst/>
          </a:prstGeom>
          <a:solidFill>
            <a:schemeClr val="accent1">
              <a:lumMod val="20000"/>
              <a:lumOff val="80000"/>
            </a:schemeClr>
          </a:solidFill>
        </p:spPr>
        <p:txBody>
          <a:bodyPr wrap="square" rtlCol="0">
            <a:spAutoFit/>
          </a:bodyPr>
          <a:lstStyle/>
          <a:p>
            <a:pPr algn="ctr"/>
            <a:r>
              <a:rPr lang="en-US" sz="1800" dirty="0">
                <a:solidFill>
                  <a:srgbClr val="FF0000"/>
                </a:solidFill>
                <a:effectLst/>
                <a:latin typeface="Aharoni" panose="02010803020104030203" pitchFamily="2" charset="-79"/>
                <a:ea typeface="Tahoma" panose="020B0604030504040204" pitchFamily="34" charset="0"/>
                <a:cs typeface="Aharoni" panose="02010803020104030203" pitchFamily="2" charset="-79"/>
              </a:rPr>
              <a:t>Agent to the stars, or at least to the wannabe stars. Self-absorbed is putting it nicely. Knows everyone who is anyone and knows exactly how much she should suck up to them. If you’re a no one, then she has no time for you. Almost every time we see her, she is being manicured, massaged, buffed, styled, fed, or otherwise catered to by an endless parade of poor, mistreated employees. </a:t>
            </a:r>
            <a:endParaRPr lang="en-US" dirty="0">
              <a:solidFill>
                <a:srgbClr val="FF0000"/>
              </a:solidFill>
              <a:latin typeface="Aharoni" panose="02010803020104030203" pitchFamily="2" charset="-79"/>
              <a:ea typeface="Tahoma" panose="020B0604030504040204" pitchFamily="34" charset="0"/>
              <a:cs typeface="Aharoni" panose="02010803020104030203" pitchFamily="2" charset="-79"/>
            </a:endParaRPr>
          </a:p>
        </p:txBody>
      </p:sp>
    </p:spTree>
    <p:extLst>
      <p:ext uri="{BB962C8B-B14F-4D97-AF65-F5344CB8AC3E}">
        <p14:creationId xmlns:p14="http://schemas.microsoft.com/office/powerpoint/2010/main" val="471164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counter&#10;&#10;Description automatically generated">
            <a:extLst>
              <a:ext uri="{FF2B5EF4-FFF2-40B4-BE49-F238E27FC236}">
                <a16:creationId xmlns:a16="http://schemas.microsoft.com/office/drawing/2014/main" id="{8496F173-9920-4A11-9E96-DE801D69F87D}"/>
              </a:ext>
            </a:extLst>
          </p:cNvPr>
          <p:cNvPicPr>
            <a:picLocks noChangeAspect="1"/>
          </p:cNvPicPr>
          <p:nvPr/>
        </p:nvPicPr>
        <p:blipFill rotWithShape="1">
          <a:blip r:embed="rId2">
            <a:extLst>
              <a:ext uri="{28A0092B-C50C-407E-A947-70E740481C1C}">
                <a14:useLocalDpi xmlns:a14="http://schemas.microsoft.com/office/drawing/2010/main" val="0"/>
              </a:ext>
            </a:extLst>
          </a:blip>
          <a:srcRect l="1111" t="1250" r="-1111" b="-1250"/>
          <a:stretch/>
        </p:blipFill>
        <p:spPr>
          <a:xfrm>
            <a:off x="79902" y="36073"/>
            <a:ext cx="6858000" cy="6858000"/>
          </a:xfrm>
          <a:prstGeom prst="rect">
            <a:avLst/>
          </a:prstGeom>
        </p:spPr>
      </p:pic>
      <p:sp>
        <p:nvSpPr>
          <p:cNvPr id="2" name="Title 1">
            <a:extLst>
              <a:ext uri="{FF2B5EF4-FFF2-40B4-BE49-F238E27FC236}">
                <a16:creationId xmlns:a16="http://schemas.microsoft.com/office/drawing/2014/main" id="{943D32F4-3A7B-442E-8180-DF06DD1E44D2}"/>
              </a:ext>
            </a:extLst>
          </p:cNvPr>
          <p:cNvSpPr>
            <a:spLocks noGrp="1"/>
          </p:cNvSpPr>
          <p:nvPr>
            <p:ph type="title"/>
          </p:nvPr>
        </p:nvSpPr>
        <p:spPr>
          <a:xfrm>
            <a:off x="7807171" y="347369"/>
            <a:ext cx="3059097" cy="1325563"/>
          </a:xfrm>
          <a:solidFill>
            <a:schemeClr val="tx2">
              <a:lumMod val="50000"/>
            </a:schemeClr>
          </a:solidFill>
        </p:spPr>
        <p:txBody>
          <a:bodyPr>
            <a:normAutofit/>
          </a:bodyPr>
          <a:lstStyle/>
          <a:p>
            <a:pPr algn="ctr"/>
            <a:r>
              <a:rPr lang="en-US" sz="5400" dirty="0">
                <a:solidFill>
                  <a:schemeClr val="accent4">
                    <a:lumMod val="60000"/>
                    <a:lumOff val="40000"/>
                  </a:schemeClr>
                </a:solidFill>
                <a:latin typeface="Aharoni" panose="02010803020104030203" pitchFamily="2" charset="-79"/>
                <a:cs typeface="Aharoni" panose="02010803020104030203" pitchFamily="2" charset="-79"/>
              </a:rPr>
              <a:t>FOOTSY</a:t>
            </a:r>
          </a:p>
        </p:txBody>
      </p:sp>
      <p:sp>
        <p:nvSpPr>
          <p:cNvPr id="11" name="TextBox 10">
            <a:extLst>
              <a:ext uri="{FF2B5EF4-FFF2-40B4-BE49-F238E27FC236}">
                <a16:creationId xmlns:a16="http://schemas.microsoft.com/office/drawing/2014/main" id="{2E5E6FF7-335C-459F-A592-36A239267819}"/>
              </a:ext>
            </a:extLst>
          </p:cNvPr>
          <p:cNvSpPr txBox="1"/>
          <p:nvPr/>
        </p:nvSpPr>
        <p:spPr>
          <a:xfrm>
            <a:off x="7940336" y="2085368"/>
            <a:ext cx="3213716" cy="3904530"/>
          </a:xfrm>
          <a:prstGeom prst="rect">
            <a:avLst/>
          </a:prstGeom>
          <a:noFill/>
        </p:spPr>
        <p:txBody>
          <a:bodyPr wrap="square" rtlCol="0">
            <a:spAutoFit/>
          </a:bodyPr>
          <a:lstStyle/>
          <a:p>
            <a:pPr marL="0" marR="0">
              <a:lnSpc>
                <a:spcPct val="115000"/>
              </a:lnSpc>
              <a:spcBef>
                <a:spcPts val="0"/>
              </a:spcBef>
              <a:spcAft>
                <a:spcPts val="1000"/>
              </a:spcAft>
            </a:pPr>
            <a:r>
              <a:rPr lang="en-US" sz="1800" dirty="0">
                <a:effectLst/>
                <a:latin typeface="Aharoni" panose="02010803020104030203" pitchFamily="2" charset="-79"/>
                <a:ea typeface="Tahoma" panose="020B0604030504040204" pitchFamily="34" charset="0"/>
                <a:cs typeface="Aharoni" panose="02010803020104030203" pitchFamily="2" charset="-79"/>
              </a:rPr>
              <a:t>The yin to Grace’s Yang. As laid back and worry free as Grace is neurotic and tightly wound. Has her own “weed delivery” business and has a large rolodex of clients. Non-conventional in every sense of the word. If she was a man, she’d be called a “ladies man.” “Lady’s lady” doesn’t quite have the right ring to it.  </a:t>
            </a:r>
          </a:p>
        </p:txBody>
      </p:sp>
    </p:spTree>
    <p:extLst>
      <p:ext uri="{BB962C8B-B14F-4D97-AF65-F5344CB8AC3E}">
        <p14:creationId xmlns:p14="http://schemas.microsoft.com/office/powerpoint/2010/main" val="798191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719073-0300-4B37-9269-E4FAD63FA4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706ED7-BC4A-4AA5-953B-52BD63734198}"/>
              </a:ext>
            </a:extLst>
          </p:cNvPr>
          <p:cNvSpPr>
            <a:spLocks noGrp="1"/>
          </p:cNvSpPr>
          <p:nvPr>
            <p:ph type="title"/>
          </p:nvPr>
        </p:nvSpPr>
        <p:spPr>
          <a:xfrm>
            <a:off x="145741" y="578190"/>
            <a:ext cx="4364115" cy="851116"/>
          </a:xfrm>
          <a:solidFill>
            <a:schemeClr val="accent1">
              <a:lumMod val="20000"/>
              <a:lumOff val="80000"/>
            </a:schemeClr>
          </a:solidFill>
        </p:spPr>
        <p:txBody>
          <a:bodyPr/>
          <a:lstStyle/>
          <a:p>
            <a:pPr algn="ctr"/>
            <a:r>
              <a:rPr lang="en-US" dirty="0">
                <a:latin typeface="Aharoni" panose="02010803020104030203" pitchFamily="2" charset="-79"/>
                <a:cs typeface="Aharoni" panose="02010803020104030203" pitchFamily="2" charset="-79"/>
              </a:rPr>
              <a:t>DEREK DASHEN</a:t>
            </a:r>
          </a:p>
        </p:txBody>
      </p:sp>
      <p:sp>
        <p:nvSpPr>
          <p:cNvPr id="5" name="TextBox 4">
            <a:extLst>
              <a:ext uri="{FF2B5EF4-FFF2-40B4-BE49-F238E27FC236}">
                <a16:creationId xmlns:a16="http://schemas.microsoft.com/office/drawing/2014/main" id="{7B58042B-97F0-4813-89CD-BE19F26F765D}"/>
              </a:ext>
            </a:extLst>
          </p:cNvPr>
          <p:cNvSpPr txBox="1"/>
          <p:nvPr/>
        </p:nvSpPr>
        <p:spPr>
          <a:xfrm>
            <a:off x="559293" y="1720205"/>
            <a:ext cx="3630967" cy="2585323"/>
          </a:xfrm>
          <a:prstGeom prst="rect">
            <a:avLst/>
          </a:prstGeom>
          <a:solidFill>
            <a:schemeClr val="accent1">
              <a:lumMod val="20000"/>
              <a:lumOff val="80000"/>
            </a:schemeClr>
          </a:solidFill>
        </p:spPr>
        <p:txBody>
          <a:bodyPr wrap="square" rtlCol="0">
            <a:spAutoFit/>
          </a:bodyPr>
          <a:lstStyle/>
          <a:p>
            <a:pPr algn="ctr"/>
            <a:r>
              <a:rPr lang="en-US" dirty="0">
                <a:latin typeface="Aharoni" panose="02010803020104030203" pitchFamily="2" charset="-79"/>
                <a:ea typeface="Tahoma" panose="020B0604030504040204" pitchFamily="34" charset="0"/>
                <a:cs typeface="Aharoni" panose="02010803020104030203" pitchFamily="2" charset="-79"/>
              </a:rPr>
              <a:t>Derek was Grace’s co-star on Quick and Angry 3. He went on to become one of Hollywood’s most in demand action stars while Grace became persona non grata and the face of the movie’s failure. Charming and charismatic but not the sharpest tool in the shed. </a:t>
            </a:r>
          </a:p>
        </p:txBody>
      </p:sp>
    </p:spTree>
    <p:extLst>
      <p:ext uri="{BB962C8B-B14F-4D97-AF65-F5344CB8AC3E}">
        <p14:creationId xmlns:p14="http://schemas.microsoft.com/office/powerpoint/2010/main" val="175323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1263</Words>
  <Application>Microsoft Office PowerPoint</Application>
  <PresentationFormat>Widescreen</PresentationFormat>
  <Paragraphs>68</Paragraphs>
  <Slides>13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Aharoni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GRACE GREENE</vt:lpstr>
      <vt:lpstr>PAULINA </vt:lpstr>
      <vt:lpstr>FOOTSY</vt:lpstr>
      <vt:lpstr>DEREK DASHEN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Stahl</dc:creator>
  <cp:lastModifiedBy>Victoria Stahl</cp:lastModifiedBy>
  <cp:revision>11</cp:revision>
  <dcterms:created xsi:type="dcterms:W3CDTF">2020-11-02T19:08:29Z</dcterms:created>
  <dcterms:modified xsi:type="dcterms:W3CDTF">2020-11-25T00:48:07Z</dcterms:modified>
</cp:coreProperties>
</file>