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1"/>
  </p:notesMasterIdLst>
  <p:sldIdLst>
    <p:sldId id="256" r:id="rId2"/>
    <p:sldId id="257" r:id="rId3"/>
    <p:sldId id="259" r:id="rId4"/>
    <p:sldId id="258" r:id="rId5"/>
    <p:sldId id="260" r:id="rId6"/>
    <p:sldId id="262" r:id="rId7"/>
    <p:sldId id="261" r:id="rId8"/>
    <p:sldId id="264" r:id="rId9"/>
    <p:sldId id="265" r:id="rId10"/>
  </p:sldIdLst>
  <p:sldSz cx="9144000" cy="5143500" type="screen16x9"/>
  <p:notesSz cx="6858000" cy="9144000"/>
  <p:embeddedFontLst>
    <p:embeddedFont>
      <p:font typeface="Amatic SC" pitchFamily="2" charset="-79"/>
      <p:regular r:id="rId12"/>
      <p:bold r:id="rId13"/>
    </p:embeddedFont>
    <p:embeddedFont>
      <p:font typeface="Open Sans" panose="020B0606030504020204" pitchFamily="34" charset="0"/>
      <p:regular r:id="rId14"/>
      <p:bold r:id="rId15"/>
      <p:italic r:id="rId16"/>
      <p:boldItalic r:id="rId17"/>
    </p:embeddedFont>
    <p:embeddedFont>
      <p:font typeface="Open Sans Light" panose="020B0606030504020204" pitchFamily="34" charset="0"/>
      <p:regular r:id="rId18"/>
      <p:bold r:id="rId19"/>
      <p:italic r:id="rId20"/>
      <p:boldItalic r:id="rId21"/>
    </p:embeddedFont>
    <p:embeddedFont>
      <p:font typeface="Open Sans SemiBold" panose="020B0606030504020204" pitchFamily="34" charset="0"/>
      <p:regular r:id="rId22"/>
      <p:bold r:id="rId23"/>
      <p:italic r:id="rId24"/>
      <p:boldItalic r:id="rId25"/>
    </p:embeddedFont>
    <p:embeddedFont>
      <p:font typeface="Source Code Pro" panose="020B0509030403020204" pitchFamily="49" charset="77"/>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67"/>
    <p:restoredTop sz="94624"/>
  </p:normalViewPr>
  <p:slideViewPr>
    <p:cSldViewPr snapToGrid="0" snapToObjects="1">
      <p:cViewPr varScale="1">
        <p:scale>
          <a:sx n="124" d="100"/>
          <a:sy n="124" d="100"/>
        </p:scale>
        <p:origin x="17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5903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5903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5903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aacd7fe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1aacd7fe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1aacd7fe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1aacd7fe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aaef91d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1aaef91d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aaef91d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1aaef91d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aaef91d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aaef91d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tagram.com/komatikfilms/" TargetMode="External"/><Relationship Id="rId2" Type="http://schemas.openxmlformats.org/officeDocument/2006/relationships/hyperlink" Target="https://twitter.com/komatikfilms"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youtu.be/b8bFz023TR0" TargetMode="External"/><Relationship Id="rId4" Type="http://schemas.openxmlformats.org/officeDocument/2006/relationships/hyperlink" Target="https://www.facebook.com/KomatikFil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
        <p:cNvGrpSpPr/>
        <p:nvPr/>
      </p:nvGrpSpPr>
      <p:grpSpPr>
        <a:xfrm>
          <a:off x="0" y="0"/>
          <a:ext cx="0" cy="0"/>
          <a:chOff x="0" y="0"/>
          <a:chExt cx="0" cy="0"/>
        </a:xfrm>
      </p:grpSpPr>
      <p:pic>
        <p:nvPicPr>
          <p:cNvPr id="7" name="Picture 6">
            <a:extLst>
              <a:ext uri="{FF2B5EF4-FFF2-40B4-BE49-F238E27FC236}">
                <a16:creationId xmlns:a16="http://schemas.microsoft.com/office/drawing/2014/main" id="{4315300C-D6EC-4F48-9705-FDD301024A67}"/>
              </a:ext>
            </a:extLst>
          </p:cNvPr>
          <p:cNvPicPr>
            <a:picLocks noChangeAspect="1"/>
          </p:cNvPicPr>
          <p:nvPr/>
        </p:nvPicPr>
        <p:blipFill>
          <a:blip r:embed="rId3"/>
          <a:stretch>
            <a:fillRect/>
          </a:stretch>
        </p:blipFill>
        <p:spPr>
          <a:xfrm>
            <a:off x="0" y="1235869"/>
            <a:ext cx="9144000" cy="3907631"/>
          </a:xfrm>
          <a:prstGeom prst="rect">
            <a:avLst/>
          </a:prstGeom>
        </p:spPr>
      </p:pic>
      <p:sp>
        <p:nvSpPr>
          <p:cNvPr id="10" name="TextBox 9">
            <a:extLst>
              <a:ext uri="{FF2B5EF4-FFF2-40B4-BE49-F238E27FC236}">
                <a16:creationId xmlns:a16="http://schemas.microsoft.com/office/drawing/2014/main" id="{AF5266ED-A328-7C46-9881-BAAD876F06DA}"/>
              </a:ext>
            </a:extLst>
          </p:cNvPr>
          <p:cNvSpPr txBox="1"/>
          <p:nvPr/>
        </p:nvSpPr>
        <p:spPr>
          <a:xfrm>
            <a:off x="145358" y="290302"/>
            <a:ext cx="9131474" cy="707886"/>
          </a:xfrm>
          <a:prstGeom prst="rect">
            <a:avLst/>
          </a:prstGeom>
          <a:noFill/>
        </p:spPr>
        <p:txBody>
          <a:bodyPr wrap="square" rtlCol="0">
            <a:spAutoFit/>
          </a:bodyPr>
          <a:lstStyle/>
          <a:p>
            <a:pPr algn="ctr"/>
            <a:r>
              <a:rPr lang="en" sz="2000" b="1" dirty="0">
                <a:solidFill>
                  <a:schemeClr val="accent6"/>
                </a:solidFill>
                <a:latin typeface="Open Sans Light"/>
                <a:ea typeface="Open Sans Light"/>
                <a:cs typeface="Open Sans Light"/>
                <a:sym typeface="Open Sans Light"/>
              </a:rPr>
              <a:t>KOMATIK FILMS </a:t>
            </a:r>
            <a:r>
              <a:rPr lang="en" sz="2000" dirty="0">
                <a:solidFill>
                  <a:schemeClr val="accent6"/>
                </a:solidFill>
                <a:latin typeface="Open Sans Light"/>
                <a:ea typeface="Open Sans Light"/>
                <a:cs typeface="Open Sans Light"/>
                <a:sym typeface="Open Sans Light"/>
              </a:rPr>
              <a:t>PRESENTS: </a:t>
            </a:r>
          </a:p>
          <a:p>
            <a:pPr algn="ctr"/>
            <a:r>
              <a:rPr lang="en" sz="2000" dirty="0">
                <a:solidFill>
                  <a:schemeClr val="accent6"/>
                </a:solidFill>
                <a:latin typeface="Open Sans Light"/>
                <a:ea typeface="Open Sans Light"/>
                <a:cs typeface="Open Sans Light"/>
                <a:sym typeface="Open Sans Light"/>
              </a:rPr>
              <a:t>A SHORT FILM BY </a:t>
            </a:r>
            <a:r>
              <a:rPr lang="en" sz="2000" b="1" dirty="0">
                <a:solidFill>
                  <a:schemeClr val="accent6"/>
                </a:solidFill>
                <a:latin typeface="Open Sans Light"/>
                <a:ea typeface="Open Sans Light"/>
                <a:cs typeface="Open Sans Light"/>
                <a:sym typeface="Open Sans Light"/>
              </a:rPr>
              <a:t>KELVIN OMORI</a:t>
            </a:r>
            <a:endParaRPr lang="en-U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789150" y="380275"/>
            <a:ext cx="32229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b="0" dirty="0">
                <a:solidFill>
                  <a:schemeClr val="accent6"/>
                </a:solidFill>
                <a:latin typeface="Open Sans Light"/>
                <a:ea typeface="Open Sans Light"/>
                <a:cs typeface="Open Sans Light"/>
                <a:sym typeface="Open Sans Light"/>
              </a:rPr>
              <a:t>TUITION</a:t>
            </a:r>
            <a:endParaRPr sz="3500" b="0" dirty="0">
              <a:solidFill>
                <a:schemeClr val="accent6"/>
              </a:solidFill>
              <a:latin typeface="Open Sans SemiBold"/>
              <a:ea typeface="Open Sans SemiBold"/>
              <a:cs typeface="Open Sans SemiBold"/>
              <a:sym typeface="Open Sans SemiBold"/>
            </a:endParaRPr>
          </a:p>
        </p:txBody>
      </p:sp>
      <p:sp>
        <p:nvSpPr>
          <p:cNvPr id="65" name="Google Shape;65;p14"/>
          <p:cNvSpPr txBox="1">
            <a:spLocks noGrp="1"/>
          </p:cNvSpPr>
          <p:nvPr>
            <p:ph type="body" idx="1"/>
          </p:nvPr>
        </p:nvSpPr>
        <p:spPr>
          <a:xfrm>
            <a:off x="4789150" y="1039050"/>
            <a:ext cx="4043400" cy="303190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100" dirty="0">
                <a:solidFill>
                  <a:schemeClr val="accent1"/>
                </a:solidFill>
                <a:latin typeface="Open Sans Light"/>
                <a:ea typeface="Open Sans Light"/>
                <a:cs typeface="Open Sans Light"/>
                <a:sym typeface="Open Sans Light"/>
              </a:rPr>
              <a:t>[Narrative Short]</a:t>
            </a:r>
          </a:p>
          <a:p>
            <a:pPr marL="0" lvl="0" indent="0">
              <a:spcBef>
                <a:spcPts val="0"/>
              </a:spcBef>
              <a:spcAft>
                <a:spcPts val="0"/>
              </a:spcAft>
              <a:buNone/>
            </a:pPr>
            <a:endParaRPr sz="1100" dirty="0">
              <a:solidFill>
                <a:schemeClr val="accent1"/>
              </a:solidFill>
              <a:latin typeface="Open Sans Light"/>
              <a:ea typeface="Open Sans Light"/>
              <a:cs typeface="Open Sans Light"/>
              <a:sym typeface="Open Sans Light"/>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Running Time:  </a:t>
            </a:r>
            <a:r>
              <a:rPr lang="en" sz="1100" b="1" dirty="0">
                <a:solidFill>
                  <a:schemeClr val="accent1"/>
                </a:solidFill>
                <a:latin typeface="Open Sans"/>
                <a:ea typeface="Open Sans"/>
                <a:cs typeface="Open Sans"/>
                <a:sym typeface="Open Sans"/>
              </a:rPr>
              <a:t>27 minutes </a:t>
            </a:r>
          </a:p>
          <a:p>
            <a:pPr marL="0" lvl="0" indent="0" rtl="0">
              <a:lnSpc>
                <a:spcPct val="100000"/>
              </a:lnSpc>
              <a:buNone/>
            </a:pPr>
            <a:r>
              <a:rPr lang="en" sz="1100" b="1" dirty="0">
                <a:solidFill>
                  <a:schemeClr val="accent1"/>
                </a:solidFill>
                <a:latin typeface="Open Sans"/>
                <a:ea typeface="Open Sans"/>
                <a:cs typeface="Open Sans"/>
                <a:sym typeface="Open Sans"/>
              </a:rPr>
              <a:t>                  </a:t>
            </a: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Directed By:  </a:t>
            </a:r>
            <a:r>
              <a:rPr lang="en" sz="1100" b="1" dirty="0">
                <a:solidFill>
                  <a:schemeClr val="accent1"/>
                </a:solidFill>
                <a:latin typeface="Open Sans"/>
                <a:ea typeface="Open Sans"/>
                <a:cs typeface="Open Sans"/>
                <a:sym typeface="Open Sans"/>
              </a:rPr>
              <a:t>Kelvin Omori</a:t>
            </a:r>
          </a:p>
          <a:p>
            <a:pPr marL="0" lvl="0" indent="0" rtl="0">
              <a:lnSpc>
                <a:spcPct val="100000"/>
              </a:lnSpc>
              <a:buNone/>
            </a:pPr>
            <a:endParaRPr lang="en" sz="1100" b="1" dirty="0">
              <a:solidFill>
                <a:schemeClr val="accent1"/>
              </a:solidFill>
              <a:latin typeface="Open Sans"/>
              <a:ea typeface="Open Sans"/>
              <a:cs typeface="Open Sans"/>
              <a:sym typeface="Open Sans"/>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Written By:  </a:t>
            </a:r>
            <a:r>
              <a:rPr lang="en" sz="1100" b="1" dirty="0">
                <a:solidFill>
                  <a:schemeClr val="accent1"/>
                </a:solidFill>
                <a:latin typeface="Open Sans"/>
                <a:ea typeface="Open Sans"/>
                <a:cs typeface="Open Sans"/>
                <a:sym typeface="Open Sans"/>
              </a:rPr>
              <a:t>Rennae Byfield</a:t>
            </a:r>
          </a:p>
          <a:p>
            <a:pPr marL="0" lvl="0" indent="0" rtl="0">
              <a:lnSpc>
                <a:spcPct val="100000"/>
              </a:lnSpc>
              <a:buNone/>
            </a:pPr>
            <a:endParaRPr lang="en" sz="1100" b="1" dirty="0">
              <a:solidFill>
                <a:schemeClr val="accent1"/>
              </a:solidFill>
              <a:latin typeface="Open Sans"/>
              <a:ea typeface="Open Sans"/>
              <a:cs typeface="Open Sans"/>
              <a:sym typeface="Open Sans"/>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Produced By:  </a:t>
            </a:r>
            <a:r>
              <a:rPr lang="en-CA" sz="1100" b="1" dirty="0">
                <a:solidFill>
                  <a:schemeClr val="accent1"/>
                </a:solidFill>
                <a:latin typeface="Open Sans"/>
                <a:ea typeface="Open Sans"/>
                <a:cs typeface="Open Sans"/>
                <a:sym typeface="Open Sans"/>
              </a:rPr>
              <a:t>R</a:t>
            </a:r>
            <a:r>
              <a:rPr lang="en" sz="1100" b="1" dirty="0" err="1">
                <a:solidFill>
                  <a:schemeClr val="accent1"/>
                </a:solidFill>
                <a:latin typeface="Open Sans"/>
                <a:ea typeface="Open Sans"/>
                <a:cs typeface="Open Sans"/>
                <a:sym typeface="Open Sans"/>
              </a:rPr>
              <a:t>ose</a:t>
            </a:r>
            <a:r>
              <a:rPr lang="en" sz="1100" b="1" dirty="0">
                <a:solidFill>
                  <a:schemeClr val="accent1"/>
                </a:solidFill>
                <a:latin typeface="Open Sans"/>
                <a:ea typeface="Open Sans"/>
                <a:cs typeface="Open Sans"/>
                <a:sym typeface="Open Sans"/>
              </a:rPr>
              <a:t>-Ann Bailey &amp; Kelvin Omori</a:t>
            </a:r>
          </a:p>
          <a:p>
            <a:pPr marL="0" lvl="0" indent="0" rtl="0">
              <a:lnSpc>
                <a:spcPct val="100000"/>
              </a:lnSpc>
              <a:buNone/>
            </a:pPr>
            <a:endParaRPr sz="1100" b="1" dirty="0">
              <a:solidFill>
                <a:schemeClr val="accent1"/>
              </a:solidFill>
              <a:latin typeface="Open Sans"/>
              <a:ea typeface="Open Sans"/>
              <a:cs typeface="Open Sans"/>
              <a:sym typeface="Open Sans"/>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Production Company:  </a:t>
            </a:r>
            <a:r>
              <a:rPr lang="en" sz="1100" b="1" dirty="0">
                <a:solidFill>
                  <a:schemeClr val="accent1"/>
                </a:solidFill>
                <a:latin typeface="Open Sans"/>
                <a:ea typeface="Open Sans"/>
                <a:cs typeface="Open Sans"/>
                <a:sym typeface="Open Sans"/>
              </a:rPr>
              <a:t>Komatik Films</a:t>
            </a:r>
          </a:p>
          <a:p>
            <a:pPr marL="0" lvl="0" indent="0" rtl="0">
              <a:lnSpc>
                <a:spcPct val="100000"/>
              </a:lnSpc>
              <a:buNone/>
            </a:pPr>
            <a:endParaRPr lang="en" sz="1100" b="1" dirty="0">
              <a:solidFill>
                <a:schemeClr val="accent1"/>
              </a:solidFill>
              <a:latin typeface="Open Sans"/>
              <a:ea typeface="Open Sans"/>
              <a:cs typeface="Open Sans"/>
              <a:sym typeface="Open Sans"/>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Edited by:  </a:t>
            </a:r>
            <a:r>
              <a:rPr lang="en" sz="1100" b="1" dirty="0">
                <a:solidFill>
                  <a:schemeClr val="accent1"/>
                </a:solidFill>
                <a:latin typeface="Open Sans"/>
                <a:ea typeface="Open Sans"/>
                <a:cs typeface="Open Sans"/>
                <a:sym typeface="Open Sans"/>
              </a:rPr>
              <a:t>Kelvin Omori</a:t>
            </a:r>
          </a:p>
          <a:p>
            <a:pPr marL="0" lvl="0" indent="0" rtl="0">
              <a:lnSpc>
                <a:spcPct val="100000"/>
              </a:lnSpc>
              <a:buNone/>
            </a:pPr>
            <a:endParaRPr lang="en" sz="1100" b="1" dirty="0">
              <a:solidFill>
                <a:schemeClr val="accent1"/>
              </a:solidFill>
              <a:latin typeface="Open Sans"/>
              <a:ea typeface="Open Sans"/>
              <a:cs typeface="Open Sans"/>
              <a:sym typeface="Open Sans"/>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Cinematographer:  </a:t>
            </a:r>
            <a:r>
              <a:rPr lang="en" sz="1100" b="1" dirty="0">
                <a:solidFill>
                  <a:schemeClr val="accent1"/>
                </a:solidFill>
                <a:latin typeface="Open Sans"/>
                <a:ea typeface="Open Sans"/>
                <a:cs typeface="Open Sans"/>
                <a:sym typeface="Open Sans"/>
              </a:rPr>
              <a:t>Elliott Hale</a:t>
            </a:r>
          </a:p>
          <a:p>
            <a:pPr marL="0" lvl="0" indent="0" rtl="0">
              <a:lnSpc>
                <a:spcPct val="100000"/>
              </a:lnSpc>
              <a:buNone/>
            </a:pPr>
            <a:endParaRPr lang="en" sz="1100" b="1" dirty="0">
              <a:solidFill>
                <a:schemeClr val="accent1"/>
              </a:solidFill>
              <a:latin typeface="Open Sans"/>
              <a:ea typeface="Open Sans"/>
              <a:cs typeface="Open Sans"/>
              <a:sym typeface="Open Sans"/>
            </a:endParaRPr>
          </a:p>
          <a:p>
            <a:pPr marL="0" lvl="0" indent="0" rtl="0">
              <a:lnSpc>
                <a:spcPct val="100000"/>
              </a:lnSpc>
              <a:buNone/>
            </a:pPr>
            <a:r>
              <a:rPr lang="en" sz="1100" i="1" dirty="0">
                <a:solidFill>
                  <a:schemeClr val="accent1"/>
                </a:solidFill>
                <a:latin typeface="Open Sans Light"/>
                <a:ea typeface="Open Sans Light"/>
                <a:cs typeface="Open Sans Light"/>
                <a:sym typeface="Open Sans Light"/>
              </a:rPr>
              <a:t>Production Designer:  </a:t>
            </a:r>
            <a:r>
              <a:rPr lang="en" sz="1100" b="1" dirty="0">
                <a:solidFill>
                  <a:schemeClr val="accent1"/>
                </a:solidFill>
                <a:latin typeface="Open Sans"/>
                <a:ea typeface="Open Sans"/>
                <a:cs typeface="Open Sans"/>
                <a:sym typeface="Open Sans"/>
              </a:rPr>
              <a:t>Emily </a:t>
            </a:r>
            <a:r>
              <a:rPr lang="en" sz="1100" b="1" dirty="0" err="1">
                <a:solidFill>
                  <a:schemeClr val="accent1"/>
                </a:solidFill>
                <a:latin typeface="Open Sans"/>
                <a:ea typeface="Open Sans"/>
                <a:cs typeface="Open Sans"/>
                <a:sym typeface="Open Sans"/>
              </a:rPr>
              <a:t>Eansor</a:t>
            </a:r>
            <a:endParaRPr lang="en" sz="1100" b="1" dirty="0">
              <a:solidFill>
                <a:schemeClr val="accent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2999831E-92D7-5645-B6C0-CDFA55C2581A}"/>
              </a:ext>
            </a:extLst>
          </p:cNvPr>
          <p:cNvPicPr>
            <a:picLocks noChangeAspect="1"/>
          </p:cNvPicPr>
          <p:nvPr/>
        </p:nvPicPr>
        <p:blipFill>
          <a:blip r:embed="rId3"/>
          <a:stretch>
            <a:fillRect/>
          </a:stretch>
        </p:blipFill>
        <p:spPr>
          <a:xfrm>
            <a:off x="0" y="0"/>
            <a:ext cx="4091885"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4" name="Title 3">
            <a:extLst>
              <a:ext uri="{FF2B5EF4-FFF2-40B4-BE49-F238E27FC236}">
                <a16:creationId xmlns:a16="http://schemas.microsoft.com/office/drawing/2014/main" id="{D3F5C309-EC60-704B-BC54-4A7B3917F367}"/>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BCCAF8B1-B12C-CB40-A469-75A161BF7AEC}"/>
              </a:ext>
            </a:extLst>
          </p:cNvPr>
          <p:cNvPicPr>
            <a:picLocks noChangeAspect="1"/>
          </p:cNvPicPr>
          <p:nvPr/>
        </p:nvPicPr>
        <p:blipFill>
          <a:blip r:embed="rId3"/>
          <a:stretch>
            <a:fillRect/>
          </a:stretch>
        </p:blipFill>
        <p:spPr>
          <a:xfrm>
            <a:off x="0" y="0"/>
            <a:ext cx="9144000" cy="4140243"/>
          </a:xfrm>
          <a:prstGeom prst="rect">
            <a:avLst/>
          </a:prstGeom>
        </p:spPr>
      </p:pic>
      <p:sp>
        <p:nvSpPr>
          <p:cNvPr id="7" name="Rectangle 6">
            <a:extLst>
              <a:ext uri="{FF2B5EF4-FFF2-40B4-BE49-F238E27FC236}">
                <a16:creationId xmlns:a16="http://schemas.microsoft.com/office/drawing/2014/main" id="{8C1BC4BF-4D1B-0443-9B6E-48537FAED6A1}"/>
              </a:ext>
            </a:extLst>
          </p:cNvPr>
          <p:cNvSpPr/>
          <p:nvPr/>
        </p:nvSpPr>
        <p:spPr>
          <a:xfrm>
            <a:off x="0" y="4140243"/>
            <a:ext cx="9144000" cy="1003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latin typeface="Open Sans Light"/>
                <a:ea typeface="Open Sans Light"/>
                <a:cs typeface="Open Sans Light"/>
                <a:sym typeface="Open Sans Light"/>
              </a:rPr>
              <a:t>     </a:t>
            </a:r>
            <a:r>
              <a:rPr lang="en-CA" dirty="0">
                <a:solidFill>
                  <a:schemeClr val="accent6"/>
                </a:solidFill>
                <a:latin typeface="Open Sans Light"/>
                <a:ea typeface="Open Sans Light"/>
                <a:cs typeface="Open Sans Light"/>
                <a:sym typeface="Open Sans Light"/>
              </a:rPr>
              <a:t>LOGLINE:  </a:t>
            </a:r>
            <a:r>
              <a:rPr lang="en-CA" dirty="0">
                <a:solidFill>
                  <a:schemeClr val="accent1"/>
                </a:solidFill>
                <a:latin typeface="Open Sans Light"/>
                <a:ea typeface="Open Sans Light"/>
                <a:cs typeface="Open Sans Light"/>
                <a:sym typeface="Open Sans Light"/>
              </a:rPr>
              <a:t>A struggling finance student looks to her former friend turned escort to help her make </a:t>
            </a:r>
          </a:p>
          <a:p>
            <a:r>
              <a:rPr lang="en-CA" dirty="0">
                <a:solidFill>
                  <a:schemeClr val="accent1"/>
                </a:solidFill>
                <a:latin typeface="Open Sans Light"/>
                <a:ea typeface="Open Sans Light"/>
                <a:cs typeface="Open Sans Light"/>
                <a:sym typeface="Open Sans Light"/>
              </a:rPr>
              <a:t>     money for her looming tuition deadline, however, the business deal costs more than she bargained for.</a:t>
            </a: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4" name="Google Shape;74;p15"/>
          <p:cNvSpPr txBox="1">
            <a:spLocks noGrp="1"/>
          </p:cNvSpPr>
          <p:nvPr>
            <p:ph type="body" idx="1"/>
          </p:nvPr>
        </p:nvSpPr>
        <p:spPr>
          <a:xfrm>
            <a:off x="4242391" y="693350"/>
            <a:ext cx="4720856" cy="434648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1000" dirty="0">
                <a:solidFill>
                  <a:schemeClr val="accent1"/>
                </a:solidFill>
                <a:latin typeface="Open Sans Light"/>
                <a:ea typeface="Open Sans Light"/>
                <a:cs typeface="Open Sans Light"/>
                <a:sym typeface="Open Sans Light"/>
              </a:rPr>
              <a:t>Tamera is a bright student who is working on a dating app for her class assignment. She struggles financially and looks to OSAP to cover her tuition, but also to help pay the bills in her household. Her mom is sick and her dad is a gambler, which only adds to the financial strain. After talking with her best friend and classmate Karina on the phone, she is reintroduced to an old high school friend, Spice, who is seen living lavishly on Instagram. At a video shoot, Spice offers Tamera a chance to make money with her, but Karina warns Tamera that she is in the business of illegal activities. After seeing her mom in pain and unable to receive OSAP, she reluctantly takes Spice’s offer in order to resolve her problems. Spice introduces Tamera to her pimp, Neville. He lashes out at Spice after thinking she was wasting his time in the meetup. Tamera explains to Neville her dating app idea which can help make them money. After Neville’s investment, Tamera becomes able to pay off her tuition and help out in her household. Karina and Tamera run into each other at school and Karina warns Tamera of the dangers of her app, her missing out in classes and Spice’s jealousy towards her and Neville’s relationship. The exchange escalates to fall out between their friendship. After Tamera pleads with Neville about ending their business, he threatens her and also gifts her as a form of bribery. Spice later meets up with Tamera alone to give her an envelope full of cash that Spice claims Neville wanted Tamera to have as a bonus. After meeting up with Neville and Spice, Tamera is accused of stealing money from Neville, from the set up made by Spice due to her jealousy. The two girls almost fight, Tamera in an attempt to save herself lures Karina into their other “business” as a form of repayment.</a:t>
            </a:r>
            <a:endParaRPr sz="1000" dirty="0">
              <a:solidFill>
                <a:schemeClr val="accent1"/>
              </a:solidFill>
              <a:latin typeface="Open Sans Light"/>
              <a:ea typeface="Open Sans Light"/>
              <a:cs typeface="Open Sans Light"/>
              <a:sym typeface="Open Sans Light"/>
            </a:endParaRPr>
          </a:p>
        </p:txBody>
      </p:sp>
      <p:sp>
        <p:nvSpPr>
          <p:cNvPr id="75" name="Google Shape;75;p15"/>
          <p:cNvSpPr txBox="1">
            <a:spLocks noGrp="1"/>
          </p:cNvSpPr>
          <p:nvPr>
            <p:ph type="title"/>
          </p:nvPr>
        </p:nvSpPr>
        <p:spPr>
          <a:xfrm>
            <a:off x="4242391" y="140150"/>
            <a:ext cx="3775800" cy="55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b="0" dirty="0">
                <a:solidFill>
                  <a:schemeClr val="accent6"/>
                </a:solidFill>
                <a:latin typeface="Open Sans Light"/>
                <a:ea typeface="Open Sans Light"/>
                <a:cs typeface="Open Sans Light"/>
                <a:sym typeface="Open Sans Light"/>
              </a:rPr>
              <a:t>SYNOPSIS</a:t>
            </a:r>
            <a:endParaRPr sz="3000" b="0" dirty="0">
              <a:solidFill>
                <a:schemeClr val="accent6"/>
              </a:solidFill>
              <a:latin typeface="Open Sans Light"/>
              <a:ea typeface="Open Sans Light"/>
              <a:cs typeface="Open Sans Light"/>
              <a:sym typeface="Open Sans Light"/>
            </a:endParaRPr>
          </a:p>
          <a:p>
            <a:pPr marL="0" lvl="0" indent="0" rtl="0">
              <a:spcBef>
                <a:spcPts val="0"/>
              </a:spcBef>
              <a:spcAft>
                <a:spcPts val="0"/>
              </a:spcAft>
              <a:buNone/>
            </a:pPr>
            <a:endParaRPr sz="3000" b="0" dirty="0">
              <a:solidFill>
                <a:schemeClr val="dk2"/>
              </a:solidFill>
              <a:latin typeface="Open Sans Light"/>
              <a:ea typeface="Open Sans Light"/>
              <a:cs typeface="Open Sans Light"/>
              <a:sym typeface="Open Sans Light"/>
            </a:endParaRPr>
          </a:p>
        </p:txBody>
      </p:sp>
      <p:pic>
        <p:nvPicPr>
          <p:cNvPr id="4" name="Picture 3">
            <a:extLst>
              <a:ext uri="{FF2B5EF4-FFF2-40B4-BE49-F238E27FC236}">
                <a16:creationId xmlns:a16="http://schemas.microsoft.com/office/drawing/2014/main" id="{83D10C8C-92EE-024D-B548-7E42616430DF}"/>
              </a:ext>
            </a:extLst>
          </p:cNvPr>
          <p:cNvPicPr>
            <a:picLocks noChangeAspect="1"/>
          </p:cNvPicPr>
          <p:nvPr/>
        </p:nvPicPr>
        <p:blipFill>
          <a:blip r:embed="rId3"/>
          <a:stretch>
            <a:fillRect/>
          </a:stretch>
        </p:blipFill>
        <p:spPr>
          <a:xfrm>
            <a:off x="0" y="0"/>
            <a:ext cx="4091885"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741500" y="235700"/>
            <a:ext cx="4427400" cy="52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0" dirty="0">
                <a:solidFill>
                  <a:schemeClr val="accent6"/>
                </a:solidFill>
                <a:latin typeface="Open Sans Light"/>
                <a:ea typeface="Open Sans Light"/>
                <a:cs typeface="Open Sans Light"/>
                <a:sym typeface="Open Sans Light"/>
              </a:rPr>
              <a:t>Kristen Lambie as </a:t>
            </a:r>
            <a:r>
              <a:rPr lang="en" sz="1800" b="0" i="1" dirty="0">
                <a:solidFill>
                  <a:schemeClr val="accent6"/>
                </a:solidFill>
                <a:latin typeface="Open Sans Light"/>
                <a:ea typeface="Open Sans Light"/>
                <a:cs typeface="Open Sans Light"/>
                <a:sym typeface="Open Sans Light"/>
              </a:rPr>
              <a:t>Tamera</a:t>
            </a:r>
            <a:endParaRPr sz="1800" b="0" i="1" dirty="0">
              <a:solidFill>
                <a:schemeClr val="accent6"/>
              </a:solidFill>
              <a:latin typeface="Open Sans Light"/>
              <a:ea typeface="Open Sans Light"/>
              <a:cs typeface="Open Sans Light"/>
              <a:sym typeface="Open Sans Light"/>
            </a:endParaRPr>
          </a:p>
        </p:txBody>
      </p:sp>
      <p:sp>
        <p:nvSpPr>
          <p:cNvPr id="88" name="Google Shape;88;p17"/>
          <p:cNvSpPr txBox="1">
            <a:spLocks noGrp="1"/>
          </p:cNvSpPr>
          <p:nvPr>
            <p:ph type="body" idx="1"/>
          </p:nvPr>
        </p:nvSpPr>
        <p:spPr>
          <a:xfrm>
            <a:off x="3741498" y="524767"/>
            <a:ext cx="5306808" cy="1336238"/>
          </a:xfrm>
          <a:prstGeom prst="rect">
            <a:avLst/>
          </a:prstGeom>
        </p:spPr>
        <p:txBody>
          <a:bodyPr spcFirstLastPara="1" wrap="square" lIns="91425" tIns="91425" rIns="91425" bIns="91425" anchor="t" anchorCtr="0">
            <a:noAutofit/>
          </a:bodyPr>
          <a:lstStyle/>
          <a:p>
            <a:pPr marL="0" lvl="0" indent="0">
              <a:spcAft>
                <a:spcPts val="1600"/>
              </a:spcAft>
              <a:buNone/>
            </a:pPr>
            <a:r>
              <a:rPr lang="en-CA" sz="900" dirty="0">
                <a:solidFill>
                  <a:schemeClr val="accent1"/>
                </a:solidFill>
                <a:latin typeface="Open Sans Light"/>
                <a:ea typeface="Open Sans Light"/>
                <a:cs typeface="Open Sans Light"/>
                <a:sym typeface="Open Sans Light"/>
              </a:rPr>
              <a:t>Kristen Lambie has appeared in various independent television, film and commercial productions. Her most recent project includes a principal role in an upcoming </a:t>
            </a:r>
            <a:r>
              <a:rPr lang="en-CA" sz="900" dirty="0" err="1">
                <a:solidFill>
                  <a:schemeClr val="accent1"/>
                </a:solidFill>
                <a:latin typeface="Open Sans Light"/>
                <a:ea typeface="Open Sans Light"/>
                <a:cs typeface="Open Sans Light"/>
                <a:sym typeface="Open Sans Light"/>
              </a:rPr>
              <a:t>Cineflix</a:t>
            </a:r>
            <a:r>
              <a:rPr lang="en-CA" sz="900" dirty="0">
                <a:solidFill>
                  <a:schemeClr val="accent1"/>
                </a:solidFill>
                <a:latin typeface="Open Sans Light"/>
                <a:ea typeface="Open Sans Light"/>
                <a:cs typeface="Open Sans Light"/>
                <a:sym typeface="Open Sans Light"/>
              </a:rPr>
              <a:t> Productions Docudrama Television series which is currently in post production. She has trained at Armstrong Acting Studios and with acting coaches, Chris Frampton and Ingrid Hart. She holds an Honours BA in Communication Studies and Film Production and is currently pursuing her MA in Media Production at the notable Ryerson University where she is developing herself as a Producer as well.</a:t>
            </a:r>
            <a:endParaRPr sz="900" dirty="0">
              <a:latin typeface="Open Sans Light"/>
              <a:ea typeface="Open Sans Light"/>
              <a:cs typeface="Open Sans Light"/>
              <a:sym typeface="Open Sans Light"/>
            </a:endParaRPr>
          </a:p>
        </p:txBody>
      </p:sp>
      <p:sp>
        <p:nvSpPr>
          <p:cNvPr id="92" name="Google Shape;92;p17"/>
          <p:cNvSpPr txBox="1">
            <a:spLocks noGrp="1"/>
          </p:cNvSpPr>
          <p:nvPr>
            <p:ph type="title"/>
          </p:nvPr>
        </p:nvSpPr>
        <p:spPr>
          <a:xfrm>
            <a:off x="3741500" y="1792602"/>
            <a:ext cx="4427400" cy="52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0" dirty="0" err="1">
                <a:solidFill>
                  <a:schemeClr val="accent6"/>
                </a:solidFill>
                <a:latin typeface="Open Sans Light"/>
                <a:ea typeface="Open Sans Light"/>
                <a:cs typeface="Open Sans Light"/>
                <a:sym typeface="Open Sans Light"/>
              </a:rPr>
              <a:t>Zazu</a:t>
            </a:r>
            <a:r>
              <a:rPr lang="en" sz="1800" b="0" dirty="0">
                <a:solidFill>
                  <a:schemeClr val="accent6"/>
                </a:solidFill>
                <a:latin typeface="Open Sans Light"/>
                <a:ea typeface="Open Sans Light"/>
                <a:cs typeface="Open Sans Light"/>
                <a:sym typeface="Open Sans Light"/>
              </a:rPr>
              <a:t> </a:t>
            </a:r>
            <a:r>
              <a:rPr lang="en" sz="1800" b="0" dirty="0" err="1">
                <a:solidFill>
                  <a:schemeClr val="accent6"/>
                </a:solidFill>
                <a:latin typeface="Open Sans Light"/>
                <a:ea typeface="Open Sans Light"/>
                <a:cs typeface="Open Sans Light"/>
                <a:sym typeface="Open Sans Light"/>
              </a:rPr>
              <a:t>Oke</a:t>
            </a:r>
            <a:r>
              <a:rPr lang="en" sz="1800" b="0" dirty="0">
                <a:solidFill>
                  <a:schemeClr val="accent6"/>
                </a:solidFill>
                <a:latin typeface="Open Sans Light"/>
                <a:ea typeface="Open Sans Light"/>
                <a:cs typeface="Open Sans Light"/>
                <a:sym typeface="Open Sans Light"/>
              </a:rPr>
              <a:t> as </a:t>
            </a:r>
            <a:r>
              <a:rPr lang="en" sz="1800" b="0" i="1" dirty="0">
                <a:solidFill>
                  <a:schemeClr val="accent6"/>
                </a:solidFill>
                <a:latin typeface="Open Sans Light"/>
                <a:ea typeface="Open Sans Light"/>
                <a:cs typeface="Open Sans Light"/>
                <a:sym typeface="Open Sans Light"/>
              </a:rPr>
              <a:t>Neville</a:t>
            </a:r>
            <a:endParaRPr sz="1800" b="0" i="1" dirty="0">
              <a:solidFill>
                <a:schemeClr val="accent6"/>
              </a:solidFill>
              <a:latin typeface="Open Sans Light"/>
              <a:ea typeface="Open Sans Light"/>
              <a:cs typeface="Open Sans Light"/>
              <a:sym typeface="Open Sans Light"/>
            </a:endParaRPr>
          </a:p>
        </p:txBody>
      </p:sp>
      <p:sp>
        <p:nvSpPr>
          <p:cNvPr id="93" name="Google Shape;93;p17"/>
          <p:cNvSpPr txBox="1">
            <a:spLocks noGrp="1"/>
          </p:cNvSpPr>
          <p:nvPr>
            <p:ph type="body" idx="1"/>
          </p:nvPr>
        </p:nvSpPr>
        <p:spPr>
          <a:xfrm>
            <a:off x="3741500" y="2108903"/>
            <a:ext cx="5306806" cy="1345771"/>
          </a:xfrm>
          <a:prstGeom prst="rect">
            <a:avLst/>
          </a:prstGeom>
        </p:spPr>
        <p:txBody>
          <a:bodyPr spcFirstLastPara="1" wrap="square" lIns="91425" tIns="91425" rIns="91425" bIns="91425" anchor="t" anchorCtr="0">
            <a:noAutofit/>
          </a:bodyPr>
          <a:lstStyle/>
          <a:p>
            <a:pPr marL="0" lvl="0" indent="0">
              <a:spcAft>
                <a:spcPts val="1600"/>
              </a:spcAft>
              <a:buNone/>
            </a:pPr>
            <a:r>
              <a:rPr lang="en-CA" sz="1000" dirty="0" err="1">
                <a:solidFill>
                  <a:schemeClr val="accent1"/>
                </a:solidFill>
                <a:latin typeface="Open Sans Light"/>
                <a:ea typeface="Open Sans Light"/>
                <a:cs typeface="Open Sans Light"/>
                <a:sym typeface="Open Sans Light"/>
              </a:rPr>
              <a:t>Zazu</a:t>
            </a:r>
            <a:r>
              <a:rPr lang="en-CA" sz="1000" dirty="0">
                <a:solidFill>
                  <a:schemeClr val="accent1"/>
                </a:solidFill>
                <a:latin typeface="Open Sans Light"/>
                <a:ea typeface="Open Sans Light"/>
                <a:cs typeface="Open Sans Light"/>
                <a:sym typeface="Open Sans Light"/>
              </a:rPr>
              <a:t> </a:t>
            </a:r>
            <a:r>
              <a:rPr lang="en-CA" sz="1000" dirty="0" err="1">
                <a:solidFill>
                  <a:schemeClr val="accent1"/>
                </a:solidFill>
                <a:latin typeface="Open Sans Light"/>
                <a:ea typeface="Open Sans Light"/>
                <a:cs typeface="Open Sans Light"/>
                <a:sym typeface="Open Sans Light"/>
              </a:rPr>
              <a:t>Oke</a:t>
            </a:r>
            <a:r>
              <a:rPr lang="en-CA" sz="1000" dirty="0">
                <a:solidFill>
                  <a:schemeClr val="accent1"/>
                </a:solidFill>
                <a:latin typeface="Open Sans Light"/>
                <a:ea typeface="Open Sans Light"/>
                <a:cs typeface="Open Sans Light"/>
                <a:sym typeface="Open Sans Light"/>
              </a:rPr>
              <a:t> is a graduate from Brock university performing arts program he’s found his niche by reviewing and creating parody videos for South Indian films (</a:t>
            </a:r>
            <a:r>
              <a:rPr lang="en-CA" sz="1000" dirty="0" err="1">
                <a:solidFill>
                  <a:schemeClr val="accent1"/>
                </a:solidFill>
                <a:latin typeface="Open Sans Light"/>
                <a:ea typeface="Open Sans Light"/>
                <a:cs typeface="Open Sans Light"/>
                <a:sym typeface="Open Sans Light"/>
              </a:rPr>
              <a:t>Kollywood</a:t>
            </a:r>
            <a:r>
              <a:rPr lang="en-CA" sz="1000" dirty="0">
                <a:solidFill>
                  <a:schemeClr val="accent1"/>
                </a:solidFill>
                <a:latin typeface="Open Sans Light"/>
                <a:ea typeface="Open Sans Light"/>
                <a:cs typeface="Open Sans Light"/>
                <a:sym typeface="Open Sans Light"/>
              </a:rPr>
              <a:t>) on his hosted YouTube channel “Whistle Adi.” He’s well known in the south Indian community. </a:t>
            </a:r>
            <a:r>
              <a:rPr lang="en-CA" sz="1000" dirty="0" err="1">
                <a:solidFill>
                  <a:schemeClr val="accent1"/>
                </a:solidFill>
                <a:latin typeface="Open Sans Light"/>
                <a:ea typeface="Open Sans Light"/>
                <a:cs typeface="Open Sans Light"/>
                <a:sym typeface="Open Sans Light"/>
              </a:rPr>
              <a:t>Zazu</a:t>
            </a:r>
            <a:r>
              <a:rPr lang="en-CA" sz="1000" dirty="0">
                <a:solidFill>
                  <a:schemeClr val="accent1"/>
                </a:solidFill>
                <a:latin typeface="Open Sans Light"/>
                <a:ea typeface="Open Sans Light"/>
                <a:cs typeface="Open Sans Light"/>
                <a:sym typeface="Open Sans Light"/>
              </a:rPr>
              <a:t> just finished a 2 weeks run of his show called "Gods Like Us" at the factory theatre. A show he co wrote and produced with Vince </a:t>
            </a:r>
            <a:r>
              <a:rPr lang="en-CA" sz="1000" dirty="0" err="1">
                <a:solidFill>
                  <a:schemeClr val="accent1"/>
                </a:solidFill>
                <a:latin typeface="Open Sans Light"/>
                <a:ea typeface="Open Sans Light"/>
                <a:cs typeface="Open Sans Light"/>
                <a:sym typeface="Open Sans Light"/>
              </a:rPr>
              <a:t>Deiulis</a:t>
            </a:r>
            <a:r>
              <a:rPr lang="en-CA" sz="1000" dirty="0">
                <a:solidFill>
                  <a:schemeClr val="accent1"/>
                </a:solidFill>
                <a:latin typeface="Open Sans Light"/>
                <a:ea typeface="Open Sans Light"/>
                <a:cs typeface="Open Sans Light"/>
                <a:sym typeface="Open Sans Light"/>
              </a:rPr>
              <a:t> which was a great success. He continues to do a number of short films, web series, and touring with a theatre company all while being a full time husband and dad of three. </a:t>
            </a:r>
            <a:endParaRPr sz="1000" dirty="0">
              <a:latin typeface="Open Sans Light"/>
              <a:ea typeface="Open Sans Light"/>
              <a:cs typeface="Open Sans Light"/>
              <a:sym typeface="Open Sans Light"/>
            </a:endParaRPr>
          </a:p>
        </p:txBody>
      </p:sp>
      <p:sp>
        <p:nvSpPr>
          <p:cNvPr id="94" name="Google Shape;94;p17"/>
          <p:cNvSpPr txBox="1">
            <a:spLocks noGrp="1"/>
          </p:cNvSpPr>
          <p:nvPr>
            <p:ph type="title"/>
          </p:nvPr>
        </p:nvSpPr>
        <p:spPr>
          <a:xfrm>
            <a:off x="3741500" y="3454700"/>
            <a:ext cx="4427400" cy="52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0" dirty="0">
                <a:solidFill>
                  <a:schemeClr val="accent6"/>
                </a:solidFill>
                <a:latin typeface="Open Sans Light"/>
                <a:ea typeface="Open Sans Light"/>
                <a:cs typeface="Open Sans Light"/>
                <a:sym typeface="Open Sans Light"/>
              </a:rPr>
              <a:t>Christelle </a:t>
            </a:r>
            <a:r>
              <a:rPr lang="en" sz="1800" b="0" dirty="0" err="1">
                <a:solidFill>
                  <a:schemeClr val="accent6"/>
                </a:solidFill>
                <a:latin typeface="Open Sans Light"/>
                <a:ea typeface="Open Sans Light"/>
                <a:cs typeface="Open Sans Light"/>
                <a:sym typeface="Open Sans Light"/>
              </a:rPr>
              <a:t>Avowlanou</a:t>
            </a:r>
            <a:r>
              <a:rPr lang="en" sz="1800" b="0" dirty="0">
                <a:solidFill>
                  <a:schemeClr val="accent6"/>
                </a:solidFill>
                <a:latin typeface="Open Sans Light"/>
                <a:ea typeface="Open Sans Light"/>
                <a:cs typeface="Open Sans Light"/>
                <a:sym typeface="Open Sans Light"/>
              </a:rPr>
              <a:t> as </a:t>
            </a:r>
            <a:r>
              <a:rPr lang="en" sz="1800" b="0" i="1" dirty="0">
                <a:solidFill>
                  <a:schemeClr val="accent6"/>
                </a:solidFill>
                <a:latin typeface="Open Sans Light"/>
                <a:ea typeface="Open Sans Light"/>
                <a:cs typeface="Open Sans Light"/>
                <a:sym typeface="Open Sans Light"/>
              </a:rPr>
              <a:t>Karina</a:t>
            </a:r>
            <a:endParaRPr sz="1800" b="0" i="1" dirty="0">
              <a:solidFill>
                <a:schemeClr val="accent6"/>
              </a:solidFill>
              <a:latin typeface="Open Sans Light"/>
              <a:ea typeface="Open Sans Light"/>
              <a:cs typeface="Open Sans Light"/>
              <a:sym typeface="Open Sans Light"/>
            </a:endParaRPr>
          </a:p>
        </p:txBody>
      </p:sp>
      <p:sp>
        <p:nvSpPr>
          <p:cNvPr id="95" name="Google Shape;95;p17"/>
          <p:cNvSpPr txBox="1">
            <a:spLocks noGrp="1"/>
          </p:cNvSpPr>
          <p:nvPr>
            <p:ph type="body" idx="1"/>
          </p:nvPr>
        </p:nvSpPr>
        <p:spPr>
          <a:xfrm>
            <a:off x="3741499" y="3862650"/>
            <a:ext cx="5306807" cy="1155917"/>
          </a:xfrm>
          <a:prstGeom prst="rect">
            <a:avLst/>
          </a:prstGeom>
        </p:spPr>
        <p:txBody>
          <a:bodyPr spcFirstLastPara="1" wrap="square" lIns="91425" tIns="91425" rIns="91425" bIns="91425" anchor="t" anchorCtr="0">
            <a:noAutofit/>
          </a:bodyPr>
          <a:lstStyle/>
          <a:p>
            <a:pPr marL="0" lvl="0" indent="0">
              <a:spcAft>
                <a:spcPts val="1600"/>
              </a:spcAft>
              <a:buNone/>
            </a:pPr>
            <a:r>
              <a:rPr lang="en-CA" sz="1000" dirty="0">
                <a:solidFill>
                  <a:schemeClr val="accent1"/>
                </a:solidFill>
                <a:latin typeface="Open Sans Light"/>
                <a:ea typeface="Open Sans Light"/>
                <a:cs typeface="Open Sans Light"/>
                <a:sym typeface="Open Sans Light"/>
              </a:rPr>
              <a:t>Christelle </a:t>
            </a:r>
            <a:r>
              <a:rPr lang="en-CA" sz="1000" dirty="0" err="1">
                <a:solidFill>
                  <a:schemeClr val="accent1"/>
                </a:solidFill>
                <a:latin typeface="Open Sans Light"/>
                <a:ea typeface="Open Sans Light"/>
                <a:cs typeface="Open Sans Light"/>
                <a:sym typeface="Open Sans Light"/>
              </a:rPr>
              <a:t>Avowlanou</a:t>
            </a:r>
            <a:r>
              <a:rPr lang="en-CA" sz="1000" dirty="0">
                <a:solidFill>
                  <a:schemeClr val="accent1"/>
                </a:solidFill>
                <a:latin typeface="Open Sans Light"/>
                <a:ea typeface="Open Sans Light"/>
                <a:cs typeface="Open Sans Light"/>
                <a:sym typeface="Open Sans Light"/>
              </a:rPr>
              <a:t> has had a passion for the performing arts from a young age. Now, with very little acting experience, she has decided to take her talents to the big screen. In fact, TUITION is the first project she has been a part of. She has trained at Talent INC Toronto with improv instructor Paul Barnes, and will be attending the Toronto Film School in January 2019. Christelle aspires to do it all: act, write and eventually produce and direct.</a:t>
            </a:r>
            <a:endParaRPr sz="1000" dirty="0">
              <a:latin typeface="Open Sans Light"/>
              <a:ea typeface="Open Sans Light"/>
              <a:cs typeface="Open Sans Light"/>
              <a:sym typeface="Open Sans Light"/>
            </a:endParaRPr>
          </a:p>
        </p:txBody>
      </p:sp>
      <p:pic>
        <p:nvPicPr>
          <p:cNvPr id="3" name="Picture 2">
            <a:extLst>
              <a:ext uri="{FF2B5EF4-FFF2-40B4-BE49-F238E27FC236}">
                <a16:creationId xmlns:a16="http://schemas.microsoft.com/office/drawing/2014/main" id="{5FCAC711-C2FF-554E-8CC3-D5CEF2ACC00E}"/>
              </a:ext>
            </a:extLst>
          </p:cNvPr>
          <p:cNvPicPr>
            <a:picLocks noChangeAspect="1"/>
          </p:cNvPicPr>
          <p:nvPr/>
        </p:nvPicPr>
        <p:blipFill>
          <a:blip r:embed="rId3"/>
          <a:stretch>
            <a:fillRect/>
          </a:stretch>
        </p:blipFill>
        <p:spPr>
          <a:xfrm>
            <a:off x="159680" y="3454671"/>
            <a:ext cx="2702413" cy="1492709"/>
          </a:xfrm>
          <a:prstGeom prst="rect">
            <a:avLst/>
          </a:prstGeom>
        </p:spPr>
      </p:pic>
      <p:pic>
        <p:nvPicPr>
          <p:cNvPr id="5" name="Picture 4">
            <a:extLst>
              <a:ext uri="{FF2B5EF4-FFF2-40B4-BE49-F238E27FC236}">
                <a16:creationId xmlns:a16="http://schemas.microsoft.com/office/drawing/2014/main" id="{36E6BCAB-A71E-D249-813C-6DA11A34C3DB}"/>
              </a:ext>
            </a:extLst>
          </p:cNvPr>
          <p:cNvPicPr>
            <a:picLocks noChangeAspect="1"/>
          </p:cNvPicPr>
          <p:nvPr/>
        </p:nvPicPr>
        <p:blipFill>
          <a:blip r:embed="rId4"/>
          <a:stretch>
            <a:fillRect/>
          </a:stretch>
        </p:blipFill>
        <p:spPr>
          <a:xfrm>
            <a:off x="156799" y="1792602"/>
            <a:ext cx="2705293" cy="1533754"/>
          </a:xfrm>
          <a:prstGeom prst="rect">
            <a:avLst/>
          </a:prstGeom>
        </p:spPr>
      </p:pic>
      <p:pic>
        <p:nvPicPr>
          <p:cNvPr id="7" name="Picture 6">
            <a:extLst>
              <a:ext uri="{FF2B5EF4-FFF2-40B4-BE49-F238E27FC236}">
                <a16:creationId xmlns:a16="http://schemas.microsoft.com/office/drawing/2014/main" id="{0E48B1A2-C09B-B24B-890E-748B179BF227}"/>
              </a:ext>
            </a:extLst>
          </p:cNvPr>
          <p:cNvPicPr>
            <a:picLocks noChangeAspect="1"/>
          </p:cNvPicPr>
          <p:nvPr/>
        </p:nvPicPr>
        <p:blipFill>
          <a:blip r:embed="rId5"/>
          <a:stretch>
            <a:fillRect/>
          </a:stretch>
        </p:blipFill>
        <p:spPr>
          <a:xfrm>
            <a:off x="156799" y="314515"/>
            <a:ext cx="2741878" cy="13497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96450" y="225450"/>
            <a:ext cx="4427400" cy="468300"/>
          </a:xfrm>
          <a:prstGeom prst="rect">
            <a:avLst/>
          </a:prstGeom>
        </p:spPr>
        <p:txBody>
          <a:bodyPr spcFirstLastPara="1" wrap="square" lIns="91425" tIns="91425" rIns="91425" bIns="91425" anchor="t" anchorCtr="0">
            <a:noAutofit/>
          </a:bodyPr>
          <a:lstStyle/>
          <a:p>
            <a:pPr lvl="0"/>
            <a:r>
              <a:rPr lang="en-CA" sz="1800" b="0" dirty="0">
                <a:solidFill>
                  <a:schemeClr val="accent6"/>
                </a:solidFill>
                <a:latin typeface="Open Sans Light"/>
                <a:ea typeface="Open Sans Light"/>
                <a:cs typeface="Open Sans Light"/>
                <a:sym typeface="Open Sans Light"/>
              </a:rPr>
              <a:t>Cheyenne Shorty as </a:t>
            </a:r>
            <a:r>
              <a:rPr lang="en-CA" sz="1800" b="0" i="1" dirty="0">
                <a:solidFill>
                  <a:schemeClr val="accent6"/>
                </a:solidFill>
                <a:latin typeface="Open Sans Light"/>
                <a:ea typeface="Open Sans Light"/>
                <a:cs typeface="Open Sans Light"/>
                <a:sym typeface="Open Sans Light"/>
              </a:rPr>
              <a:t>Spice</a:t>
            </a:r>
          </a:p>
        </p:txBody>
      </p:sp>
      <p:sp>
        <p:nvSpPr>
          <p:cNvPr id="108" name="Google Shape;108;p19"/>
          <p:cNvSpPr txBox="1">
            <a:spLocks noGrp="1"/>
          </p:cNvSpPr>
          <p:nvPr>
            <p:ph type="body" idx="1"/>
          </p:nvPr>
        </p:nvSpPr>
        <p:spPr>
          <a:xfrm>
            <a:off x="509676" y="564969"/>
            <a:ext cx="4883624" cy="951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000" dirty="0">
                <a:solidFill>
                  <a:schemeClr val="accent1"/>
                </a:solidFill>
                <a:latin typeface="Open Sans Light"/>
                <a:ea typeface="Open Sans Light"/>
                <a:cs typeface="Open Sans Light"/>
                <a:sym typeface="Open Sans Light"/>
              </a:rPr>
              <a:t>Cheyenne Shorty is a first-time actress with no prior acting background experience. </a:t>
            </a:r>
            <a:r>
              <a:rPr lang="en-CA" sz="1000" dirty="0">
                <a:solidFill>
                  <a:schemeClr val="accent1"/>
                </a:solidFill>
                <a:latin typeface="Open Sans Light"/>
                <a:ea typeface="Open Sans Light"/>
                <a:cs typeface="Open Sans Light"/>
                <a:sym typeface="Open Sans Light"/>
              </a:rPr>
              <a:t>However</a:t>
            </a:r>
            <a:r>
              <a:rPr lang="en" sz="1000" dirty="0">
                <a:solidFill>
                  <a:schemeClr val="accent1"/>
                </a:solidFill>
                <a:latin typeface="Open Sans Light"/>
                <a:ea typeface="Open Sans Light"/>
                <a:cs typeface="Open Sans Light"/>
                <a:sym typeface="Open Sans Light"/>
              </a:rPr>
              <a:t>, she prides herself to trying new things that interest her. S</a:t>
            </a:r>
            <a:r>
              <a:rPr lang="en-CA" sz="1000" dirty="0">
                <a:solidFill>
                  <a:schemeClr val="accent1"/>
                </a:solidFill>
                <a:latin typeface="Open Sans Light"/>
                <a:ea typeface="Open Sans Light"/>
                <a:cs typeface="Open Sans Light"/>
                <a:sym typeface="Open Sans Light"/>
              </a:rPr>
              <a:t>horty is an entrepreneur who owns her own cosmetic line called “Dark Angel Cosmetics.” She is considered to be a social media influencer and was hand chosen by our associate producer to play the role of Spice.</a:t>
            </a:r>
            <a:endParaRPr sz="1000" dirty="0">
              <a:solidFill>
                <a:schemeClr val="accent1"/>
              </a:solidFill>
              <a:latin typeface="Open Sans Light"/>
              <a:ea typeface="Open Sans Light"/>
              <a:cs typeface="Open Sans Light"/>
              <a:sym typeface="Open Sans Light"/>
            </a:endParaRPr>
          </a:p>
        </p:txBody>
      </p:sp>
      <p:sp>
        <p:nvSpPr>
          <p:cNvPr id="112" name="Google Shape;112;p19"/>
          <p:cNvSpPr txBox="1">
            <a:spLocks noGrp="1"/>
          </p:cNvSpPr>
          <p:nvPr>
            <p:ph type="title"/>
          </p:nvPr>
        </p:nvSpPr>
        <p:spPr>
          <a:xfrm>
            <a:off x="496450" y="1860363"/>
            <a:ext cx="4427400" cy="42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0" dirty="0">
                <a:solidFill>
                  <a:schemeClr val="accent6"/>
                </a:solidFill>
                <a:latin typeface="Open Sans SemiBold"/>
                <a:ea typeface="Open Sans SemiBold"/>
                <a:cs typeface="Open Sans SemiBold"/>
                <a:sym typeface="Open Sans SemiBold"/>
              </a:rPr>
              <a:t>PRODUCER</a:t>
            </a:r>
            <a:r>
              <a:rPr lang="en" sz="1800" b="0" dirty="0">
                <a:solidFill>
                  <a:schemeClr val="accent6"/>
                </a:solidFill>
                <a:latin typeface="Open Sans Light"/>
                <a:ea typeface="Open Sans Light"/>
                <a:cs typeface="Open Sans Light"/>
                <a:sym typeface="Open Sans Light"/>
              </a:rPr>
              <a:t>,</a:t>
            </a:r>
            <a:r>
              <a:rPr lang="en" sz="1800" b="0" dirty="0">
                <a:solidFill>
                  <a:schemeClr val="accent6"/>
                </a:solidFill>
                <a:latin typeface="Open Sans SemiBold"/>
                <a:ea typeface="Open Sans SemiBold"/>
                <a:cs typeface="Open Sans SemiBold"/>
                <a:sym typeface="Open Sans SemiBold"/>
              </a:rPr>
              <a:t> </a:t>
            </a:r>
            <a:r>
              <a:rPr lang="en" sz="1800" b="0" dirty="0">
                <a:solidFill>
                  <a:schemeClr val="accent6"/>
                </a:solidFill>
                <a:latin typeface="Open Sans Light"/>
                <a:ea typeface="Open Sans Light"/>
                <a:cs typeface="Open Sans Light"/>
                <a:sym typeface="Open Sans Light"/>
              </a:rPr>
              <a:t>Rose-Ann Bailey</a:t>
            </a:r>
            <a:endParaRPr sz="1800" b="0" dirty="0">
              <a:solidFill>
                <a:schemeClr val="accent6"/>
              </a:solidFill>
              <a:latin typeface="Open Sans Light"/>
              <a:ea typeface="Open Sans Light"/>
              <a:cs typeface="Open Sans Light"/>
              <a:sym typeface="Open Sans Light"/>
            </a:endParaRPr>
          </a:p>
        </p:txBody>
      </p:sp>
      <p:sp>
        <p:nvSpPr>
          <p:cNvPr id="113" name="Google Shape;113;p19"/>
          <p:cNvSpPr txBox="1">
            <a:spLocks noGrp="1"/>
          </p:cNvSpPr>
          <p:nvPr>
            <p:ph type="body" idx="1"/>
          </p:nvPr>
        </p:nvSpPr>
        <p:spPr>
          <a:xfrm>
            <a:off x="496450" y="2130647"/>
            <a:ext cx="5191970" cy="1256132"/>
          </a:xfrm>
          <a:prstGeom prst="rect">
            <a:avLst/>
          </a:prstGeom>
        </p:spPr>
        <p:txBody>
          <a:bodyPr spcFirstLastPara="1" wrap="square" lIns="91425" tIns="91425" rIns="91425" bIns="91425" anchor="t" anchorCtr="0">
            <a:noAutofit/>
          </a:bodyPr>
          <a:lstStyle/>
          <a:p>
            <a:pPr marL="0" lvl="0" indent="0">
              <a:spcAft>
                <a:spcPts val="1600"/>
              </a:spcAft>
              <a:buNone/>
            </a:pPr>
            <a:r>
              <a:rPr lang="en-CA" sz="900" dirty="0">
                <a:solidFill>
                  <a:schemeClr val="accent1"/>
                </a:solidFill>
                <a:latin typeface="Open Sans Light"/>
                <a:ea typeface="Open Sans Light"/>
                <a:cs typeface="Open Sans Light"/>
                <a:sym typeface="Open Sans Light"/>
              </a:rPr>
              <a:t>Rose-Ann M. Bailey is a graduate of York University where she earned a Bachelor of Fine Arts, Bachelor of Education, and a Masters in Education. Ms. Bailey, a visual artist, and a health educator has explored the inextricable link between racism, urban education and the social determinants of health, and how arts-based interventions can provide culturally relevant and responsive health education mandate for urban Canadian youth. Ms. Bailey is currently working to look at addressing domestic Human Trafficking, cannabis education and alternative interventions to address youth violence.</a:t>
            </a:r>
            <a:endParaRPr sz="900" dirty="0">
              <a:solidFill>
                <a:schemeClr val="accent1"/>
              </a:solidFill>
              <a:latin typeface="Open Sans"/>
              <a:ea typeface="Open Sans"/>
              <a:cs typeface="Open Sans"/>
              <a:sym typeface="Open Sans"/>
            </a:endParaRPr>
          </a:p>
        </p:txBody>
      </p:sp>
      <p:sp>
        <p:nvSpPr>
          <p:cNvPr id="114" name="Google Shape;114;p19"/>
          <p:cNvSpPr txBox="1">
            <a:spLocks noGrp="1"/>
          </p:cNvSpPr>
          <p:nvPr>
            <p:ph type="title"/>
          </p:nvPr>
        </p:nvSpPr>
        <p:spPr>
          <a:xfrm>
            <a:off x="496450" y="3449675"/>
            <a:ext cx="4427400" cy="46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0" dirty="0">
                <a:solidFill>
                  <a:schemeClr val="accent6"/>
                </a:solidFill>
                <a:latin typeface="Open Sans SemiBold"/>
                <a:ea typeface="Open Sans SemiBold"/>
                <a:cs typeface="Open Sans SemiBold"/>
                <a:sym typeface="Open Sans SemiBold"/>
              </a:rPr>
              <a:t>SCREENWRITER</a:t>
            </a:r>
            <a:r>
              <a:rPr lang="en" sz="1800" b="0" dirty="0">
                <a:solidFill>
                  <a:schemeClr val="accent6"/>
                </a:solidFill>
                <a:latin typeface="Open Sans Light"/>
                <a:ea typeface="Open Sans Light"/>
                <a:cs typeface="Open Sans Light"/>
                <a:sym typeface="Open Sans Light"/>
              </a:rPr>
              <a:t>,</a:t>
            </a:r>
            <a:r>
              <a:rPr lang="en" sz="1800" b="0" dirty="0">
                <a:solidFill>
                  <a:schemeClr val="accent6"/>
                </a:solidFill>
                <a:latin typeface="Open Sans SemiBold"/>
                <a:ea typeface="Open Sans SemiBold"/>
                <a:cs typeface="Open Sans SemiBold"/>
                <a:sym typeface="Open Sans SemiBold"/>
              </a:rPr>
              <a:t> </a:t>
            </a:r>
            <a:r>
              <a:rPr lang="en" sz="1800" b="0" dirty="0">
                <a:solidFill>
                  <a:schemeClr val="accent6"/>
                </a:solidFill>
                <a:latin typeface="Open Sans Light"/>
                <a:ea typeface="Open Sans Light"/>
                <a:cs typeface="Open Sans Light"/>
                <a:sym typeface="Open Sans Light"/>
              </a:rPr>
              <a:t>Rennae Byfield</a:t>
            </a:r>
            <a:endParaRPr sz="1800" b="0" dirty="0">
              <a:solidFill>
                <a:schemeClr val="accent6"/>
              </a:solidFill>
              <a:latin typeface="Open Sans Light"/>
              <a:ea typeface="Open Sans Light"/>
              <a:cs typeface="Open Sans Light"/>
              <a:sym typeface="Open Sans Light"/>
            </a:endParaRPr>
          </a:p>
        </p:txBody>
      </p:sp>
      <p:sp>
        <p:nvSpPr>
          <p:cNvPr id="115" name="Google Shape;115;p19"/>
          <p:cNvSpPr txBox="1">
            <a:spLocks noGrp="1"/>
          </p:cNvSpPr>
          <p:nvPr>
            <p:ph type="body" idx="1"/>
          </p:nvPr>
        </p:nvSpPr>
        <p:spPr>
          <a:xfrm>
            <a:off x="509676" y="3787346"/>
            <a:ext cx="5191970" cy="1216733"/>
          </a:xfrm>
          <a:prstGeom prst="rect">
            <a:avLst/>
          </a:prstGeom>
        </p:spPr>
        <p:txBody>
          <a:bodyPr spcFirstLastPara="1" wrap="square" lIns="91425" tIns="91425" rIns="91425" bIns="91425" anchor="t" anchorCtr="0">
            <a:noAutofit/>
          </a:bodyPr>
          <a:lstStyle/>
          <a:p>
            <a:pPr marL="0" lvl="0" indent="0">
              <a:spcAft>
                <a:spcPts val="1600"/>
              </a:spcAft>
              <a:buNone/>
            </a:pPr>
            <a:r>
              <a:rPr lang="en-US" sz="1000" dirty="0">
                <a:solidFill>
                  <a:schemeClr val="accent1"/>
                </a:solidFill>
                <a:highlight>
                  <a:schemeClr val="lt1"/>
                </a:highlight>
                <a:latin typeface="Open Sans"/>
                <a:ea typeface="Open Sans"/>
                <a:cs typeface="Open Sans"/>
                <a:sym typeface="Open Sans"/>
              </a:rPr>
              <a:t>Rennae Byfield’s </a:t>
            </a:r>
            <a:r>
              <a:rPr lang="en-US" sz="1000" dirty="0">
                <a:solidFill>
                  <a:schemeClr val="accent1"/>
                </a:solidFill>
                <a:latin typeface="Open Sans"/>
                <a:ea typeface="Open Sans"/>
                <a:cs typeface="Open Sans"/>
                <a:sym typeface="Open Sans"/>
              </a:rPr>
              <a:t>previous work with group homes around the GTA encouraged her passion for writing. It drove her passion to confront societal controversies. Rennae began her career writing columns for GTA local magazines which were well received . She is currently developing the social platform Bare Blog and plans to compose more socially aware content.</a:t>
            </a:r>
            <a:endParaRPr sz="1000" dirty="0">
              <a:solidFill>
                <a:schemeClr val="accent1"/>
              </a:solidFill>
              <a:highlight>
                <a:schemeClr val="lt1"/>
              </a:highlight>
              <a:latin typeface="Open Sans"/>
              <a:ea typeface="Open Sans"/>
              <a:cs typeface="Open Sans"/>
              <a:sym typeface="Open Sans"/>
            </a:endParaRPr>
          </a:p>
        </p:txBody>
      </p:sp>
      <p:pic>
        <p:nvPicPr>
          <p:cNvPr id="3" name="Picture 2">
            <a:extLst>
              <a:ext uri="{FF2B5EF4-FFF2-40B4-BE49-F238E27FC236}">
                <a16:creationId xmlns:a16="http://schemas.microsoft.com/office/drawing/2014/main" id="{F458DD74-276D-B949-94EF-6BBEE3EB7607}"/>
              </a:ext>
            </a:extLst>
          </p:cNvPr>
          <p:cNvPicPr>
            <a:picLocks noChangeAspect="1"/>
          </p:cNvPicPr>
          <p:nvPr/>
        </p:nvPicPr>
        <p:blipFill>
          <a:blip r:embed="rId3"/>
          <a:stretch>
            <a:fillRect/>
          </a:stretch>
        </p:blipFill>
        <p:spPr>
          <a:xfrm>
            <a:off x="5862750" y="125242"/>
            <a:ext cx="2698961" cy="1484429"/>
          </a:xfrm>
          <a:prstGeom prst="rect">
            <a:avLst/>
          </a:prstGeom>
        </p:spPr>
      </p:pic>
      <p:pic>
        <p:nvPicPr>
          <p:cNvPr id="5" name="Picture 4">
            <a:extLst>
              <a:ext uri="{FF2B5EF4-FFF2-40B4-BE49-F238E27FC236}">
                <a16:creationId xmlns:a16="http://schemas.microsoft.com/office/drawing/2014/main" id="{69BB33E9-A689-AE45-A698-C1287D15C9E1}"/>
              </a:ext>
            </a:extLst>
          </p:cNvPr>
          <p:cNvPicPr>
            <a:picLocks noChangeAspect="1"/>
          </p:cNvPicPr>
          <p:nvPr/>
        </p:nvPicPr>
        <p:blipFill>
          <a:blip r:embed="rId4"/>
          <a:stretch>
            <a:fillRect/>
          </a:stretch>
        </p:blipFill>
        <p:spPr>
          <a:xfrm>
            <a:off x="6329386" y="1677568"/>
            <a:ext cx="1765687" cy="1772107"/>
          </a:xfrm>
          <a:prstGeom prst="rect">
            <a:avLst/>
          </a:prstGeom>
        </p:spPr>
      </p:pic>
      <p:pic>
        <p:nvPicPr>
          <p:cNvPr id="4" name="Picture 3">
            <a:extLst>
              <a:ext uri="{FF2B5EF4-FFF2-40B4-BE49-F238E27FC236}">
                <a16:creationId xmlns:a16="http://schemas.microsoft.com/office/drawing/2014/main" id="{9A453A95-3D94-7D43-90BD-194FA7BA289A}"/>
              </a:ext>
            </a:extLst>
          </p:cNvPr>
          <p:cNvPicPr>
            <a:picLocks noChangeAspect="1"/>
          </p:cNvPicPr>
          <p:nvPr/>
        </p:nvPicPr>
        <p:blipFill>
          <a:blip r:embed="rId5"/>
          <a:stretch>
            <a:fillRect/>
          </a:stretch>
        </p:blipFill>
        <p:spPr>
          <a:xfrm>
            <a:off x="5862750" y="3579749"/>
            <a:ext cx="2710296" cy="14243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23975" y="356475"/>
            <a:ext cx="4553100" cy="1137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0" dirty="0">
                <a:solidFill>
                  <a:schemeClr val="accent6"/>
                </a:solidFill>
                <a:latin typeface="Open Sans"/>
                <a:ea typeface="Open Sans"/>
                <a:cs typeface="Open Sans"/>
                <a:sym typeface="Open Sans"/>
              </a:rPr>
              <a:t>DIRECTOR</a:t>
            </a:r>
            <a:r>
              <a:rPr lang="en" sz="3000" b="0" dirty="0">
                <a:solidFill>
                  <a:schemeClr val="accent6"/>
                </a:solidFill>
                <a:latin typeface="Open Sans Light"/>
                <a:ea typeface="Open Sans Light"/>
                <a:cs typeface="Open Sans Light"/>
                <a:sym typeface="Open Sans Light"/>
              </a:rPr>
              <a:t>, Kelvin Omori</a:t>
            </a:r>
            <a:endParaRPr sz="3000" b="0" dirty="0">
              <a:solidFill>
                <a:schemeClr val="accent6"/>
              </a:solidFill>
              <a:latin typeface="Open Sans Light"/>
              <a:ea typeface="Open Sans Light"/>
              <a:cs typeface="Open Sans Light"/>
              <a:sym typeface="Open Sans Light"/>
            </a:endParaRPr>
          </a:p>
        </p:txBody>
      </p:sp>
      <p:sp>
        <p:nvSpPr>
          <p:cNvPr id="102" name="Google Shape;102;p18"/>
          <p:cNvSpPr txBox="1">
            <a:spLocks noGrp="1"/>
          </p:cNvSpPr>
          <p:nvPr>
            <p:ph type="body" idx="1"/>
          </p:nvPr>
        </p:nvSpPr>
        <p:spPr>
          <a:xfrm>
            <a:off x="289375" y="1051825"/>
            <a:ext cx="4644132" cy="3732826"/>
          </a:xfrm>
          <a:prstGeom prst="rect">
            <a:avLst/>
          </a:prstGeom>
        </p:spPr>
        <p:txBody>
          <a:bodyPr spcFirstLastPara="1" wrap="square" lIns="91425" tIns="91425" rIns="91425" bIns="91425" anchor="t" anchorCtr="0">
            <a:noAutofit/>
          </a:bodyPr>
          <a:lstStyle/>
          <a:p>
            <a:pPr marL="0" lvl="0" indent="0" rtl="0">
              <a:buNone/>
            </a:pPr>
            <a:r>
              <a:rPr lang="en-US" sz="1000" dirty="0">
                <a:solidFill>
                  <a:schemeClr val="accent1"/>
                </a:solidFill>
                <a:latin typeface="Open Sans Light"/>
                <a:ea typeface="Open Sans Light"/>
                <a:cs typeface="Open Sans Light"/>
                <a:sym typeface="Open Sans Light"/>
              </a:rPr>
              <a:t>After graduating from University of Windsor in 2015 with a bachelor’s degree in communications, media and film, Kelvin Omori landed an opportunity of a lifetime interning for his idol, the acclaimed and renowned music video director, Director X and his production company in Toronto. In that period of interning, Kelvin worked with artists likes Drake, Rihanna, Future, PartyNextDoor, and Majid Jordan.</a:t>
            </a:r>
          </a:p>
          <a:p>
            <a:pPr marL="0" lvl="0" indent="0" rtl="0">
              <a:buNone/>
            </a:pPr>
            <a:endParaRPr lang="en-US" sz="1000" dirty="0">
              <a:solidFill>
                <a:schemeClr val="accent1"/>
              </a:solidFill>
              <a:latin typeface="Open Sans Light"/>
              <a:ea typeface="Open Sans Light"/>
              <a:cs typeface="Open Sans Light"/>
              <a:sym typeface="Open Sans Light"/>
            </a:endParaRPr>
          </a:p>
          <a:p>
            <a:pPr marL="0" lvl="0" indent="0" rtl="0">
              <a:buNone/>
            </a:pPr>
            <a:r>
              <a:rPr lang="en-US" sz="1000" dirty="0">
                <a:solidFill>
                  <a:schemeClr val="accent1"/>
                </a:solidFill>
                <a:latin typeface="Open Sans Light"/>
                <a:ea typeface="Open Sans Light"/>
                <a:cs typeface="Open Sans Light"/>
                <a:sym typeface="Open Sans Light"/>
              </a:rPr>
              <a:t>Soon after his internship ended, Kelvin started his own production company in 2016 called “Komatik Films” where he’s produced and directed over a dozen music videos for local artist from the Greater Toronto Area under the moniker “Director Kells,” inspired by his idol’s name. </a:t>
            </a:r>
          </a:p>
          <a:p>
            <a:pPr marL="0" lvl="0" indent="0" rtl="0">
              <a:buNone/>
            </a:pPr>
            <a:endParaRPr lang="en-US" sz="1000" dirty="0">
              <a:solidFill>
                <a:schemeClr val="accent1"/>
              </a:solidFill>
              <a:latin typeface="Open Sans Light"/>
              <a:ea typeface="Open Sans Light"/>
              <a:cs typeface="Open Sans Light"/>
              <a:sym typeface="Open Sans Light"/>
            </a:endParaRPr>
          </a:p>
          <a:p>
            <a:pPr marL="0" lvl="0" indent="0" rtl="0">
              <a:buNone/>
            </a:pPr>
            <a:r>
              <a:rPr lang="en-US" sz="1000" dirty="0">
                <a:solidFill>
                  <a:schemeClr val="accent1"/>
                </a:solidFill>
                <a:latin typeface="Open Sans Light"/>
                <a:ea typeface="Open Sans Light"/>
                <a:cs typeface="Open Sans Light"/>
                <a:sym typeface="Open Sans Light"/>
              </a:rPr>
              <a:t>In the quest to learn more and keep his foot in the industry, Kelvin decided to move to Los Angeles where is currently in film school at UCLA and to get closer to the industry. L.A. gave Kelvin the confidence and understanding to step outside the box of just focusing on music videos and expand on doing narrative filmmaking. </a:t>
            </a:r>
          </a:p>
          <a:p>
            <a:pPr marL="0" lvl="0" indent="0" rtl="0">
              <a:buNone/>
            </a:pPr>
            <a:endParaRPr lang="en-US" sz="1000" dirty="0">
              <a:solidFill>
                <a:schemeClr val="accent1"/>
              </a:solidFill>
              <a:latin typeface="Open Sans Light"/>
              <a:ea typeface="Open Sans Light"/>
              <a:cs typeface="Open Sans Light"/>
              <a:sym typeface="Open Sans Light"/>
            </a:endParaRPr>
          </a:p>
          <a:p>
            <a:pPr marL="0" lvl="0" indent="0" rtl="0">
              <a:buNone/>
            </a:pPr>
            <a:r>
              <a:rPr lang="en-US" sz="1000" dirty="0">
                <a:solidFill>
                  <a:schemeClr val="accent1"/>
                </a:solidFill>
                <a:latin typeface="Open Sans Light"/>
                <a:ea typeface="Open Sans Light"/>
                <a:cs typeface="Open Sans Light"/>
                <a:sym typeface="Open Sans Light"/>
              </a:rPr>
              <a:t>In the start of 2018, Kelvin Omori plotted to direct and develop his first short film under his production company, which is now TUITION. </a:t>
            </a:r>
            <a:endParaRPr sz="1000" dirty="0">
              <a:solidFill>
                <a:schemeClr val="accent1"/>
              </a:solidFill>
              <a:latin typeface="Open Sans Light"/>
              <a:ea typeface="Open Sans Light"/>
              <a:cs typeface="Open Sans Light"/>
              <a:sym typeface="Open Sans Light"/>
            </a:endParaRPr>
          </a:p>
        </p:txBody>
      </p:sp>
      <p:pic>
        <p:nvPicPr>
          <p:cNvPr id="5" name="Picture 4">
            <a:extLst>
              <a:ext uri="{FF2B5EF4-FFF2-40B4-BE49-F238E27FC236}">
                <a16:creationId xmlns:a16="http://schemas.microsoft.com/office/drawing/2014/main" id="{FB2FDA43-C2E6-9643-838D-D14E173F89E2}"/>
              </a:ext>
            </a:extLst>
          </p:cNvPr>
          <p:cNvPicPr>
            <a:picLocks noChangeAspect="1"/>
          </p:cNvPicPr>
          <p:nvPr/>
        </p:nvPicPr>
        <p:blipFill>
          <a:blip r:embed="rId3"/>
          <a:stretch>
            <a:fillRect/>
          </a:stretch>
        </p:blipFill>
        <p:spPr>
          <a:xfrm>
            <a:off x="5383983" y="0"/>
            <a:ext cx="3760017"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422225" y="359000"/>
            <a:ext cx="3222900" cy="567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0" dirty="0">
                <a:solidFill>
                  <a:schemeClr val="accent6"/>
                </a:solidFill>
                <a:latin typeface="Open Sans Light"/>
                <a:ea typeface="Open Sans Light"/>
                <a:cs typeface="Open Sans Light"/>
                <a:sym typeface="Open Sans Light"/>
              </a:rPr>
              <a:t>CREDITS</a:t>
            </a:r>
            <a:endParaRPr sz="3500" b="0" dirty="0">
              <a:solidFill>
                <a:schemeClr val="accent6"/>
              </a:solidFill>
              <a:latin typeface="Open Sans SemiBold"/>
              <a:ea typeface="Open Sans SemiBold"/>
              <a:cs typeface="Open Sans SemiBold"/>
              <a:sym typeface="Open Sans SemiBold"/>
            </a:endParaRPr>
          </a:p>
        </p:txBody>
      </p:sp>
      <p:sp>
        <p:nvSpPr>
          <p:cNvPr id="128" name="Google Shape;128;p21"/>
          <p:cNvSpPr txBox="1">
            <a:spLocks noGrp="1"/>
          </p:cNvSpPr>
          <p:nvPr>
            <p:ph type="body" idx="1"/>
          </p:nvPr>
        </p:nvSpPr>
        <p:spPr>
          <a:xfrm>
            <a:off x="494625" y="1013075"/>
            <a:ext cx="4043400" cy="3851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Directed by: </a:t>
            </a:r>
            <a:r>
              <a:rPr lang="en" sz="1100" dirty="0">
                <a:solidFill>
                  <a:schemeClr val="accent1"/>
                </a:solidFill>
                <a:latin typeface="Open Sans Light"/>
                <a:ea typeface="Open Sans Light"/>
                <a:cs typeface="Open Sans Light"/>
                <a:sym typeface="Open Sans Light"/>
              </a:rPr>
              <a:t>		</a:t>
            </a:r>
            <a:r>
              <a:rPr lang="en" sz="1100" b="1" dirty="0">
                <a:solidFill>
                  <a:schemeClr val="accent1"/>
                </a:solidFill>
                <a:latin typeface="Open Sans"/>
                <a:ea typeface="Open Sans"/>
                <a:cs typeface="Open Sans"/>
                <a:sym typeface="Open Sans"/>
              </a:rPr>
              <a:t>Kelvin Omori                   </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Written by: 	</a:t>
            </a:r>
            <a:r>
              <a:rPr lang="en" sz="1100" dirty="0">
                <a:solidFill>
                  <a:schemeClr val="accent1"/>
                </a:solidFill>
                <a:latin typeface="Open Sans Light"/>
                <a:ea typeface="Open Sans Light"/>
                <a:cs typeface="Open Sans Light"/>
                <a:sym typeface="Open Sans Light"/>
              </a:rPr>
              <a:t>	</a:t>
            </a:r>
            <a:r>
              <a:rPr lang="en" sz="1100" b="1" dirty="0">
                <a:solidFill>
                  <a:schemeClr val="accent1"/>
                </a:solidFill>
                <a:latin typeface="Open Sans"/>
                <a:ea typeface="Open Sans"/>
                <a:cs typeface="Open Sans"/>
                <a:sym typeface="Open Sans"/>
              </a:rPr>
              <a:t>Rennae Byfield   </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Produced by:</a:t>
            </a:r>
            <a:r>
              <a:rPr lang="en" sz="1100" dirty="0">
                <a:solidFill>
                  <a:schemeClr val="accent1"/>
                </a:solidFill>
                <a:latin typeface="Open Sans Light"/>
                <a:ea typeface="Open Sans Light"/>
                <a:cs typeface="Open Sans Light"/>
                <a:sym typeface="Open Sans Light"/>
              </a:rPr>
              <a:t>		</a:t>
            </a:r>
            <a:r>
              <a:rPr lang="en" sz="1100" b="1" dirty="0">
                <a:solidFill>
                  <a:schemeClr val="accent1"/>
                </a:solidFill>
                <a:latin typeface="Open Sans"/>
                <a:ea typeface="Open Sans"/>
                <a:cs typeface="Open Sans"/>
                <a:sym typeface="Open Sans"/>
              </a:rPr>
              <a:t>Rose-Ann Bailey	 		Kelvin Omori</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Director of Photography:	</a:t>
            </a:r>
            <a:r>
              <a:rPr lang="en" sz="1100" b="1" dirty="0">
                <a:solidFill>
                  <a:schemeClr val="accent1"/>
                </a:solidFill>
                <a:latin typeface="Open Sans"/>
                <a:ea typeface="Open Sans"/>
                <a:cs typeface="Open Sans"/>
                <a:sym typeface="Open Sans"/>
              </a:rPr>
              <a:t>Elliott Hale </a:t>
            </a:r>
          </a:p>
          <a:p>
            <a:pPr marL="0" indent="0">
              <a:lnSpc>
                <a:spcPct val="100000"/>
              </a:lnSpc>
              <a:buNone/>
            </a:pPr>
            <a:r>
              <a:rPr lang="en" sz="1100" i="1" dirty="0">
                <a:solidFill>
                  <a:schemeClr val="accent1"/>
                </a:solidFill>
                <a:latin typeface="Open Sans Light"/>
                <a:ea typeface="Open Sans Light"/>
                <a:cs typeface="Open Sans Light"/>
                <a:sym typeface="Open Sans Light"/>
              </a:rPr>
              <a:t>1</a:t>
            </a:r>
            <a:r>
              <a:rPr lang="en" sz="1100" i="1" baseline="30000" dirty="0">
                <a:solidFill>
                  <a:schemeClr val="accent1"/>
                </a:solidFill>
                <a:latin typeface="Open Sans Light"/>
                <a:ea typeface="Open Sans Light"/>
                <a:cs typeface="Open Sans Light"/>
                <a:sym typeface="Open Sans Light"/>
              </a:rPr>
              <a:t>st</a:t>
            </a:r>
            <a:r>
              <a:rPr lang="en" sz="1100" i="1" dirty="0">
                <a:solidFill>
                  <a:schemeClr val="accent1"/>
                </a:solidFill>
                <a:latin typeface="Open Sans Light"/>
                <a:ea typeface="Open Sans Light"/>
                <a:cs typeface="Open Sans Light"/>
                <a:sym typeface="Open Sans Light"/>
              </a:rPr>
              <a:t> Assistant Director:	</a:t>
            </a:r>
            <a:r>
              <a:rPr lang="en" sz="1100" b="1" dirty="0">
                <a:solidFill>
                  <a:schemeClr val="accent1"/>
                </a:solidFill>
                <a:latin typeface="Open Sans"/>
                <a:ea typeface="Open Sans"/>
                <a:cs typeface="Open Sans"/>
                <a:sym typeface="Open Sans"/>
              </a:rPr>
              <a:t>Steven Griffin</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Production Designer:         </a:t>
            </a:r>
            <a:r>
              <a:rPr lang="en" sz="1100" dirty="0">
                <a:solidFill>
                  <a:schemeClr val="accent1"/>
                </a:solidFill>
                <a:latin typeface="Open Sans Light"/>
                <a:ea typeface="Open Sans Light"/>
                <a:cs typeface="Open Sans Light"/>
                <a:sym typeface="Open Sans Light"/>
              </a:rPr>
              <a:t>	</a:t>
            </a:r>
            <a:r>
              <a:rPr lang="en" sz="1100" b="1" dirty="0">
                <a:solidFill>
                  <a:schemeClr val="accent1"/>
                </a:solidFill>
                <a:latin typeface="Open Sans"/>
                <a:ea typeface="Open Sans"/>
                <a:cs typeface="Open Sans"/>
                <a:sym typeface="Open Sans"/>
              </a:rPr>
              <a:t>Emily </a:t>
            </a:r>
            <a:r>
              <a:rPr lang="en" sz="1100" b="1" dirty="0" err="1">
                <a:solidFill>
                  <a:schemeClr val="accent1"/>
                </a:solidFill>
                <a:latin typeface="Open Sans"/>
                <a:ea typeface="Open Sans"/>
                <a:cs typeface="Open Sans"/>
                <a:sym typeface="Open Sans"/>
              </a:rPr>
              <a:t>Eansor</a:t>
            </a:r>
            <a:endParaRPr lang="en" sz="1100" b="1" dirty="0">
              <a:solidFill>
                <a:schemeClr val="accent1"/>
              </a:solidFill>
              <a:latin typeface="Open Sans"/>
              <a:ea typeface="Open Sans"/>
              <a:cs typeface="Open Sans"/>
              <a:sym typeface="Open Sans"/>
            </a:endParaRP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Editor:		</a:t>
            </a:r>
            <a:r>
              <a:rPr lang="en" sz="1100" b="1" dirty="0">
                <a:solidFill>
                  <a:schemeClr val="accent1"/>
                </a:solidFill>
                <a:latin typeface="Open Sans"/>
                <a:ea typeface="Open Sans"/>
                <a:cs typeface="Open Sans"/>
                <a:sym typeface="Open Sans"/>
              </a:rPr>
              <a:t>Kelvin Omori    </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Sound Recordist:</a:t>
            </a:r>
            <a:r>
              <a:rPr lang="en" sz="1100" dirty="0">
                <a:solidFill>
                  <a:schemeClr val="accent1"/>
                </a:solidFill>
                <a:latin typeface="Open Sans Light"/>
                <a:ea typeface="Open Sans Light"/>
                <a:cs typeface="Open Sans Light"/>
                <a:sym typeface="Open Sans Light"/>
              </a:rPr>
              <a:t>	</a:t>
            </a:r>
            <a:r>
              <a:rPr lang="en" sz="1100" b="1" dirty="0">
                <a:solidFill>
                  <a:schemeClr val="accent1"/>
                </a:solidFill>
                <a:latin typeface="Open Sans"/>
                <a:ea typeface="Open Sans"/>
                <a:cs typeface="Open Sans"/>
                <a:sym typeface="Open Sans"/>
              </a:rPr>
              <a:t>Rory O’Keefe</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Executive Producers:	</a:t>
            </a:r>
            <a:r>
              <a:rPr lang="en" sz="1100" b="1" i="1" dirty="0">
                <a:solidFill>
                  <a:schemeClr val="accent1"/>
                </a:solidFill>
                <a:latin typeface="Open Sans"/>
                <a:ea typeface="Open Sans"/>
                <a:cs typeface="Open Sans"/>
                <a:sym typeface="Open Sans"/>
              </a:rPr>
              <a:t>S</a:t>
            </a:r>
            <a:r>
              <a:rPr lang="en" sz="1100" b="1" dirty="0">
                <a:solidFill>
                  <a:schemeClr val="accent1"/>
                </a:solidFill>
                <a:latin typeface="Open Sans"/>
                <a:ea typeface="Open Sans"/>
                <a:cs typeface="Open Sans"/>
                <a:sym typeface="Open Sans"/>
              </a:rPr>
              <a:t>tella </a:t>
            </a:r>
            <a:r>
              <a:rPr lang="en" sz="1100" b="1" dirty="0" err="1">
                <a:solidFill>
                  <a:schemeClr val="accent1"/>
                </a:solidFill>
                <a:latin typeface="Open Sans"/>
                <a:ea typeface="Open Sans"/>
                <a:cs typeface="Open Sans"/>
                <a:sym typeface="Open Sans"/>
              </a:rPr>
              <a:t>Iyamu</a:t>
            </a:r>
            <a:endParaRPr lang="en" sz="1100" b="1" dirty="0">
              <a:solidFill>
                <a:schemeClr val="accent1"/>
              </a:solidFill>
              <a:latin typeface="Open Sans"/>
              <a:ea typeface="Open Sans"/>
              <a:cs typeface="Open Sans"/>
              <a:sym typeface="Open Sans"/>
            </a:endParaRPr>
          </a:p>
          <a:p>
            <a:pPr marL="0" lvl="0" indent="0" rtl="0">
              <a:lnSpc>
                <a:spcPct val="100000"/>
              </a:lnSpc>
              <a:spcBef>
                <a:spcPts val="0"/>
              </a:spcBef>
              <a:spcAft>
                <a:spcPts val="0"/>
              </a:spcAft>
              <a:buNone/>
            </a:pPr>
            <a:r>
              <a:rPr lang="en" sz="1100" b="1" dirty="0">
                <a:solidFill>
                  <a:schemeClr val="accent1"/>
                </a:solidFill>
                <a:latin typeface="Open Sans"/>
                <a:ea typeface="Open Sans"/>
                <a:cs typeface="Open Sans"/>
                <a:sym typeface="Open Sans"/>
              </a:rPr>
              <a:t>		</a:t>
            </a:r>
            <a:r>
              <a:rPr lang="en" sz="1100" b="1" dirty="0" err="1">
                <a:solidFill>
                  <a:schemeClr val="accent1"/>
                </a:solidFill>
                <a:latin typeface="Open Sans"/>
                <a:ea typeface="Open Sans"/>
                <a:cs typeface="Open Sans"/>
                <a:sym typeface="Open Sans"/>
              </a:rPr>
              <a:t>Osaro</a:t>
            </a:r>
            <a:r>
              <a:rPr lang="en" sz="1100" b="1" dirty="0">
                <a:solidFill>
                  <a:schemeClr val="accent1"/>
                </a:solidFill>
                <a:latin typeface="Open Sans"/>
                <a:ea typeface="Open Sans"/>
                <a:cs typeface="Open Sans"/>
                <a:sym typeface="Open Sans"/>
              </a:rPr>
              <a:t> Sylvester</a:t>
            </a:r>
            <a:endParaRPr sz="1100" i="1" dirty="0">
              <a:solidFill>
                <a:schemeClr val="accent1"/>
              </a:solidFill>
              <a:latin typeface="Open Sans Light"/>
              <a:ea typeface="Open Sans Light"/>
              <a:cs typeface="Open Sans Light"/>
              <a:sym typeface="Open Sans Light"/>
            </a:endParaRPr>
          </a:p>
          <a:p>
            <a:pPr marL="0" lvl="0" indent="0" rtl="0">
              <a:lnSpc>
                <a:spcPct val="100000"/>
              </a:lnSpc>
              <a:spcBef>
                <a:spcPts val="0"/>
              </a:spcBef>
              <a:spcAft>
                <a:spcPts val="0"/>
              </a:spcAft>
              <a:buNone/>
            </a:pPr>
            <a:endParaRPr sz="1100" i="1" dirty="0">
              <a:solidFill>
                <a:schemeClr val="accent1"/>
              </a:solidFill>
              <a:latin typeface="Open Sans Light"/>
              <a:ea typeface="Open Sans Light"/>
              <a:cs typeface="Open Sans Light"/>
              <a:sym typeface="Open Sans Light"/>
            </a:endParaRP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CAST</a:t>
            </a:r>
            <a:endParaRPr sz="1100" i="1" dirty="0">
              <a:solidFill>
                <a:schemeClr val="accent1"/>
              </a:solidFill>
              <a:latin typeface="Open Sans Light"/>
              <a:ea typeface="Open Sans Light"/>
              <a:cs typeface="Open Sans Light"/>
              <a:sym typeface="Open Sans Light"/>
            </a:endParaRPr>
          </a:p>
          <a:p>
            <a:pPr marL="0" lvl="0" indent="0" rtl="0">
              <a:lnSpc>
                <a:spcPct val="100000"/>
              </a:lnSpc>
              <a:spcBef>
                <a:spcPts val="1600"/>
              </a:spcBef>
              <a:spcAft>
                <a:spcPts val="0"/>
              </a:spcAft>
              <a:buNone/>
            </a:pPr>
            <a:r>
              <a:rPr lang="en" sz="1100" i="1" dirty="0">
                <a:solidFill>
                  <a:schemeClr val="accent1"/>
                </a:solidFill>
                <a:latin typeface="Open Sans Light"/>
                <a:ea typeface="Open Sans Light"/>
                <a:cs typeface="Open Sans Light"/>
                <a:sym typeface="Open Sans Light"/>
              </a:rPr>
              <a:t>Tamera		</a:t>
            </a:r>
            <a:r>
              <a:rPr lang="en" sz="1100" b="1" dirty="0">
                <a:solidFill>
                  <a:schemeClr val="accent1"/>
                </a:solidFill>
                <a:latin typeface="Open Sans"/>
                <a:ea typeface="Open Sans"/>
                <a:cs typeface="Open Sans"/>
                <a:sym typeface="Open Sans"/>
              </a:rPr>
              <a:t>Kristen Lambie</a:t>
            </a:r>
            <a:endParaRPr sz="1100" b="1" dirty="0">
              <a:solidFill>
                <a:schemeClr val="accent1"/>
              </a:solidFill>
              <a:latin typeface="Open Sans"/>
              <a:ea typeface="Open Sans"/>
              <a:cs typeface="Open Sans"/>
              <a:sym typeface="Open Sans"/>
            </a:endParaRP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Neville	 	</a:t>
            </a:r>
            <a:r>
              <a:rPr lang="en" sz="1100" b="1" dirty="0" err="1">
                <a:solidFill>
                  <a:schemeClr val="accent1"/>
                </a:solidFill>
                <a:latin typeface="Open Sans"/>
                <a:ea typeface="Open Sans"/>
                <a:cs typeface="Open Sans"/>
                <a:sym typeface="Open Sans"/>
              </a:rPr>
              <a:t>Zazu</a:t>
            </a:r>
            <a:r>
              <a:rPr lang="en" sz="1100" b="1" dirty="0">
                <a:solidFill>
                  <a:schemeClr val="accent1"/>
                </a:solidFill>
                <a:latin typeface="Open Sans"/>
                <a:ea typeface="Open Sans"/>
                <a:cs typeface="Open Sans"/>
                <a:sym typeface="Open Sans"/>
              </a:rPr>
              <a:t> </a:t>
            </a:r>
            <a:r>
              <a:rPr lang="en" sz="1100" b="1" dirty="0" err="1">
                <a:solidFill>
                  <a:schemeClr val="accent1"/>
                </a:solidFill>
                <a:latin typeface="Open Sans"/>
                <a:ea typeface="Open Sans"/>
                <a:cs typeface="Open Sans"/>
                <a:sym typeface="Open Sans"/>
              </a:rPr>
              <a:t>Oke</a:t>
            </a:r>
            <a:endParaRPr sz="1100" b="1" dirty="0">
              <a:solidFill>
                <a:schemeClr val="accent1"/>
              </a:solidFill>
              <a:latin typeface="Open Sans"/>
              <a:ea typeface="Open Sans"/>
              <a:cs typeface="Open Sans"/>
              <a:sym typeface="Open Sans"/>
            </a:endParaRP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Karina</a:t>
            </a:r>
            <a:r>
              <a:rPr lang="en" sz="1100" dirty="0">
                <a:solidFill>
                  <a:schemeClr val="accent1"/>
                </a:solidFill>
                <a:latin typeface="Open Sans Light"/>
                <a:ea typeface="Open Sans Light"/>
                <a:cs typeface="Open Sans Light"/>
                <a:sym typeface="Open Sans Light"/>
              </a:rPr>
              <a:t>		</a:t>
            </a:r>
            <a:r>
              <a:rPr lang="en" sz="1100" b="1" dirty="0">
                <a:solidFill>
                  <a:schemeClr val="accent1"/>
                </a:solidFill>
                <a:latin typeface="Open Sans"/>
                <a:ea typeface="Open Sans"/>
                <a:cs typeface="Open Sans"/>
                <a:sym typeface="Open Sans"/>
              </a:rPr>
              <a:t>Christelle </a:t>
            </a:r>
            <a:r>
              <a:rPr lang="en" sz="1100" b="1" dirty="0" err="1">
                <a:solidFill>
                  <a:schemeClr val="accent1"/>
                </a:solidFill>
                <a:latin typeface="Open Sans"/>
                <a:ea typeface="Open Sans"/>
                <a:cs typeface="Open Sans"/>
                <a:sym typeface="Open Sans"/>
              </a:rPr>
              <a:t>Avowlanou</a:t>
            </a:r>
            <a:r>
              <a:rPr lang="en" sz="1100" b="1" dirty="0">
                <a:solidFill>
                  <a:schemeClr val="accent1"/>
                </a:solidFill>
                <a:latin typeface="Open Sans"/>
                <a:ea typeface="Open Sans"/>
                <a:cs typeface="Open Sans"/>
                <a:sym typeface="Open Sans"/>
              </a:rPr>
              <a:t>       </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Spice		</a:t>
            </a:r>
            <a:r>
              <a:rPr lang="en" sz="1100" b="1" i="1" dirty="0">
                <a:solidFill>
                  <a:schemeClr val="accent1"/>
                </a:solidFill>
                <a:latin typeface="Open Sans"/>
                <a:ea typeface="Open Sans"/>
                <a:cs typeface="Open Sans"/>
                <a:sym typeface="Open Sans"/>
              </a:rPr>
              <a:t>C</a:t>
            </a:r>
            <a:r>
              <a:rPr lang="en" sz="1100" b="1" dirty="0">
                <a:solidFill>
                  <a:schemeClr val="accent1"/>
                </a:solidFill>
                <a:latin typeface="Open Sans"/>
                <a:ea typeface="Open Sans"/>
                <a:cs typeface="Open Sans"/>
                <a:sym typeface="Open Sans"/>
              </a:rPr>
              <a:t>heyenne Shorty        </a:t>
            </a:r>
          </a:p>
          <a:p>
            <a:pPr marL="0" lvl="0" indent="0" rtl="0">
              <a:lnSpc>
                <a:spcPct val="100000"/>
              </a:lnSpc>
              <a:spcBef>
                <a:spcPts val="0"/>
              </a:spcBef>
              <a:spcAft>
                <a:spcPts val="0"/>
              </a:spcAft>
              <a:buNone/>
            </a:pPr>
            <a:r>
              <a:rPr lang="en" sz="1100" i="1" dirty="0">
                <a:solidFill>
                  <a:schemeClr val="accent1"/>
                </a:solidFill>
                <a:latin typeface="Open Sans Light"/>
                <a:ea typeface="Open Sans Light"/>
                <a:cs typeface="Open Sans Light"/>
                <a:sym typeface="Open Sans Light"/>
              </a:rPr>
              <a:t>Mom	 	</a:t>
            </a:r>
            <a:r>
              <a:rPr lang="en" sz="1100" b="1" dirty="0">
                <a:solidFill>
                  <a:schemeClr val="accent1"/>
                </a:solidFill>
                <a:latin typeface="Open Sans"/>
                <a:ea typeface="Open Sans"/>
                <a:cs typeface="Open Sans"/>
                <a:sym typeface="Open Sans"/>
              </a:rPr>
              <a:t>Jennifer Brathwaite</a:t>
            </a:r>
          </a:p>
          <a:p>
            <a:pPr marL="0" indent="0">
              <a:lnSpc>
                <a:spcPct val="100000"/>
              </a:lnSpc>
              <a:buNone/>
            </a:pPr>
            <a:r>
              <a:rPr lang="en-CA" sz="1100" i="1" dirty="0">
                <a:solidFill>
                  <a:schemeClr val="accent1"/>
                </a:solidFill>
                <a:latin typeface="Open Sans Light"/>
                <a:ea typeface="Open Sans Light"/>
                <a:cs typeface="Open Sans Light"/>
                <a:sym typeface="Open Sans Light"/>
              </a:rPr>
              <a:t>Dad	 	</a:t>
            </a:r>
            <a:r>
              <a:rPr lang="en-CA" sz="1100" b="1" i="1" dirty="0">
                <a:solidFill>
                  <a:schemeClr val="accent1"/>
                </a:solidFill>
                <a:latin typeface="Open Sans"/>
                <a:ea typeface="Open Sans"/>
                <a:cs typeface="Open Sans"/>
                <a:sym typeface="Open Sans"/>
              </a:rPr>
              <a:t>C</a:t>
            </a:r>
            <a:r>
              <a:rPr lang="en-CA" sz="1100" b="1" dirty="0">
                <a:solidFill>
                  <a:schemeClr val="accent1"/>
                </a:solidFill>
                <a:latin typeface="Open Sans"/>
                <a:ea typeface="Open Sans"/>
                <a:cs typeface="Open Sans"/>
                <a:sym typeface="Open Sans"/>
              </a:rPr>
              <a:t>arlos Roberts</a:t>
            </a:r>
          </a:p>
          <a:p>
            <a:pPr marL="0" indent="0">
              <a:lnSpc>
                <a:spcPct val="100000"/>
              </a:lnSpc>
              <a:buNone/>
            </a:pPr>
            <a:r>
              <a:rPr lang="en-CA" sz="1100" i="1" dirty="0">
                <a:solidFill>
                  <a:schemeClr val="accent1"/>
                </a:solidFill>
                <a:latin typeface="Open Sans Light"/>
                <a:ea typeface="Open Sans Light"/>
                <a:cs typeface="Open Sans Light"/>
                <a:sym typeface="Open Sans Light"/>
              </a:rPr>
              <a:t>Financial Aid Employee	</a:t>
            </a:r>
            <a:r>
              <a:rPr lang="en-CA" sz="1100" b="1" dirty="0">
                <a:solidFill>
                  <a:schemeClr val="accent1"/>
                </a:solidFill>
                <a:latin typeface="Open Sans"/>
                <a:ea typeface="Open Sans"/>
                <a:cs typeface="Open Sans"/>
                <a:sym typeface="Open Sans"/>
              </a:rPr>
              <a:t>Diane </a:t>
            </a:r>
            <a:r>
              <a:rPr lang="en-CA" sz="1100" b="1" dirty="0" err="1">
                <a:solidFill>
                  <a:schemeClr val="accent1"/>
                </a:solidFill>
                <a:latin typeface="Open Sans"/>
                <a:ea typeface="Open Sans"/>
                <a:cs typeface="Open Sans"/>
                <a:sym typeface="Open Sans"/>
              </a:rPr>
              <a:t>Newling</a:t>
            </a:r>
            <a:endParaRPr lang="en-CA" sz="1100" b="1" dirty="0">
              <a:solidFill>
                <a:schemeClr val="accent1"/>
              </a:solidFill>
              <a:latin typeface="Open Sans"/>
              <a:ea typeface="Open Sans"/>
              <a:cs typeface="Open Sans"/>
              <a:sym typeface="Open Sans"/>
            </a:endParaRPr>
          </a:p>
          <a:p>
            <a:pPr marL="0" indent="0">
              <a:lnSpc>
                <a:spcPct val="100000"/>
              </a:lnSpc>
              <a:buNone/>
            </a:pPr>
            <a:r>
              <a:rPr lang="en-CA" sz="1100" i="1" dirty="0" err="1">
                <a:solidFill>
                  <a:schemeClr val="accent1"/>
                </a:solidFill>
                <a:latin typeface="Open Sans Light"/>
                <a:ea typeface="Open Sans Light"/>
                <a:cs typeface="Open Sans Light"/>
                <a:sym typeface="Open Sans Light"/>
              </a:rPr>
              <a:t>Hoodz</a:t>
            </a:r>
            <a:r>
              <a:rPr lang="en-CA" sz="1100" i="1" dirty="0">
                <a:solidFill>
                  <a:schemeClr val="accent1"/>
                </a:solidFill>
                <a:latin typeface="Open Sans Light"/>
                <a:ea typeface="Open Sans Light"/>
                <a:cs typeface="Open Sans Light"/>
                <a:sym typeface="Open Sans Light"/>
              </a:rPr>
              <a:t>	 	</a:t>
            </a:r>
            <a:r>
              <a:rPr lang="en-CA" sz="1100" b="1" dirty="0">
                <a:solidFill>
                  <a:schemeClr val="accent1"/>
                </a:solidFill>
                <a:latin typeface="Open Sans"/>
                <a:ea typeface="Open Sans"/>
                <a:cs typeface="Open Sans"/>
                <a:sym typeface="Open Sans"/>
              </a:rPr>
              <a:t>Himself</a:t>
            </a:r>
          </a:p>
        </p:txBody>
      </p:sp>
      <p:pic>
        <p:nvPicPr>
          <p:cNvPr id="3" name="Picture 2">
            <a:extLst>
              <a:ext uri="{FF2B5EF4-FFF2-40B4-BE49-F238E27FC236}">
                <a16:creationId xmlns:a16="http://schemas.microsoft.com/office/drawing/2014/main" id="{88EF0DD1-B1A5-B143-B04B-E8CFC72D4528}"/>
              </a:ext>
            </a:extLst>
          </p:cNvPr>
          <p:cNvPicPr>
            <a:picLocks noChangeAspect="1"/>
          </p:cNvPicPr>
          <p:nvPr/>
        </p:nvPicPr>
        <p:blipFill>
          <a:blip r:embed="rId3"/>
          <a:stretch>
            <a:fillRect/>
          </a:stretch>
        </p:blipFill>
        <p:spPr>
          <a:xfrm>
            <a:off x="5042105" y="0"/>
            <a:ext cx="4101895"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8D94-71B4-F645-97F8-F11323A91DFE}"/>
              </a:ext>
            </a:extLst>
          </p:cNvPr>
          <p:cNvSpPr>
            <a:spLocks noGrp="1"/>
          </p:cNvSpPr>
          <p:nvPr>
            <p:ph type="title"/>
          </p:nvPr>
        </p:nvSpPr>
        <p:spPr/>
        <p:txBody>
          <a:bodyPr/>
          <a:lstStyle/>
          <a:p>
            <a:r>
              <a:rPr lang="en" sz="4400" b="0" dirty="0">
                <a:solidFill>
                  <a:schemeClr val="accent6"/>
                </a:solidFill>
                <a:latin typeface="Open Sans Light"/>
                <a:ea typeface="Open Sans Light"/>
                <a:cs typeface="Open Sans Light"/>
                <a:sym typeface="Open Sans Light"/>
              </a:rPr>
              <a:t>CONTACTS</a:t>
            </a:r>
            <a:endParaRPr lang="en-US" dirty="0"/>
          </a:p>
        </p:txBody>
      </p:sp>
      <p:sp>
        <p:nvSpPr>
          <p:cNvPr id="3" name="Text Placeholder 2">
            <a:extLst>
              <a:ext uri="{FF2B5EF4-FFF2-40B4-BE49-F238E27FC236}">
                <a16:creationId xmlns:a16="http://schemas.microsoft.com/office/drawing/2014/main" id="{788CBC39-29CC-1F45-9081-D421BE90290D}"/>
              </a:ext>
            </a:extLst>
          </p:cNvPr>
          <p:cNvSpPr>
            <a:spLocks noGrp="1"/>
          </p:cNvSpPr>
          <p:nvPr>
            <p:ph type="body" idx="1"/>
          </p:nvPr>
        </p:nvSpPr>
        <p:spPr/>
        <p:txBody>
          <a:bodyPr/>
          <a:lstStyle/>
          <a:p>
            <a:pPr marL="114300" indent="0">
              <a:buNone/>
            </a:pPr>
            <a:r>
              <a:rPr lang="en-US" dirty="0">
                <a:hlinkClick r:id="rId2"/>
              </a:rPr>
              <a:t>TWITTER</a:t>
            </a:r>
            <a:endParaRPr lang="en-US" dirty="0"/>
          </a:p>
          <a:p>
            <a:pPr marL="114300" indent="0">
              <a:buNone/>
            </a:pPr>
            <a:endParaRPr lang="en-US" dirty="0"/>
          </a:p>
          <a:p>
            <a:pPr marL="114300" indent="0">
              <a:buNone/>
            </a:pPr>
            <a:r>
              <a:rPr lang="en-US" dirty="0">
                <a:hlinkClick r:id="rId3"/>
              </a:rPr>
              <a:t>INSTAGRAM</a:t>
            </a:r>
            <a:endParaRPr lang="en-US" dirty="0"/>
          </a:p>
          <a:p>
            <a:pPr marL="114300" indent="0">
              <a:buNone/>
            </a:pPr>
            <a:endParaRPr lang="en-US" dirty="0"/>
          </a:p>
          <a:p>
            <a:pPr marL="114300" indent="0">
              <a:buNone/>
            </a:pPr>
            <a:r>
              <a:rPr lang="en-US" dirty="0">
                <a:hlinkClick r:id="rId4"/>
              </a:rPr>
              <a:t>FACEBOOK</a:t>
            </a:r>
            <a:endParaRPr lang="en-US" dirty="0"/>
          </a:p>
          <a:p>
            <a:pPr marL="114300" indent="0">
              <a:buNone/>
            </a:pPr>
            <a:endParaRPr lang="en-US" dirty="0"/>
          </a:p>
          <a:p>
            <a:pPr marL="114300" indent="0">
              <a:buNone/>
            </a:pPr>
            <a:r>
              <a:rPr lang="en-US" dirty="0">
                <a:hlinkClick r:id="rId5"/>
              </a:rPr>
              <a:t>OFFICIAL TRAILER</a:t>
            </a: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EMAIL: KOMATIKFILMS@GMAIL.COM OR ROSEANNM.BAILEY@GMAIL.COM</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pic>
        <p:nvPicPr>
          <p:cNvPr id="5" name="Picture 4">
            <a:extLst>
              <a:ext uri="{FF2B5EF4-FFF2-40B4-BE49-F238E27FC236}">
                <a16:creationId xmlns:a16="http://schemas.microsoft.com/office/drawing/2014/main" id="{AD6346C6-A93F-3549-BC69-23BBC5CCDEF8}"/>
              </a:ext>
            </a:extLst>
          </p:cNvPr>
          <p:cNvPicPr>
            <a:picLocks noChangeAspect="1"/>
          </p:cNvPicPr>
          <p:nvPr/>
        </p:nvPicPr>
        <p:blipFill>
          <a:blip r:embed="rId6"/>
          <a:stretch>
            <a:fillRect/>
          </a:stretch>
        </p:blipFill>
        <p:spPr>
          <a:xfrm>
            <a:off x="3547995" y="-1"/>
            <a:ext cx="5596005" cy="3934691"/>
          </a:xfrm>
          <a:prstGeom prst="rect">
            <a:avLst/>
          </a:prstGeom>
        </p:spPr>
      </p:pic>
    </p:spTree>
    <p:extLst>
      <p:ext uri="{BB962C8B-B14F-4D97-AF65-F5344CB8AC3E}">
        <p14:creationId xmlns:p14="http://schemas.microsoft.com/office/powerpoint/2010/main" val="2825640170"/>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5839</TotalTime>
  <Words>1241</Words>
  <Application>Microsoft Macintosh PowerPoint</Application>
  <PresentationFormat>On-screen Show (16:9)</PresentationFormat>
  <Paragraphs>81</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Open Sans Light</vt:lpstr>
      <vt:lpstr>Arial</vt:lpstr>
      <vt:lpstr>Open Sans</vt:lpstr>
      <vt:lpstr>Open Sans SemiBold</vt:lpstr>
      <vt:lpstr>Source Code Pro</vt:lpstr>
      <vt:lpstr>Amatic SC</vt:lpstr>
      <vt:lpstr>Beach Day</vt:lpstr>
      <vt:lpstr>PowerPoint Presentation</vt:lpstr>
      <vt:lpstr>TUITION</vt:lpstr>
      <vt:lpstr>PowerPoint Presentation</vt:lpstr>
      <vt:lpstr>SYNOPSIS </vt:lpstr>
      <vt:lpstr>Kristen Lambie as Tamera</vt:lpstr>
      <vt:lpstr>Cheyenne Shorty as Spice</vt:lpstr>
      <vt:lpstr>DIRECTOR, Kelvin Omori</vt:lpstr>
      <vt:lpstr>CREDITS</vt:lpstr>
      <vt:lpstr>CONTACTS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Kelvin Omori</cp:lastModifiedBy>
  <cp:revision>41</cp:revision>
  <cp:lastPrinted>2018-11-29T17:58:56Z</cp:lastPrinted>
  <dcterms:modified xsi:type="dcterms:W3CDTF">2018-12-03T18:22:55Z</dcterms:modified>
</cp:coreProperties>
</file>