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70" r:id="rId7"/>
    <p:sldId id="271" r:id="rId8"/>
    <p:sldId id="262" r:id="rId9"/>
    <p:sldId id="263" r:id="rId10"/>
    <p:sldId id="264" r:id="rId11"/>
    <p:sldId id="265" r:id="rId12"/>
    <p:sldId id="266" r:id="rId13"/>
    <p:sldId id="267" r:id="rId14"/>
    <p:sldId id="269" r:id="rId15"/>
  </p:sldIdLst>
  <p:sldSz cx="18288000" cy="10287000"/>
  <p:notesSz cx="6858000" cy="9144000"/>
  <p:embeddedFontLst>
    <p:embeddedFont>
      <p:font typeface="Fraunces" panose="020B0604020202020204" charset="0"/>
      <p:regular r:id="rId16"/>
    </p:embeddedFont>
    <p:embeddedFont>
      <p:font typeface="ITC Edwardian Script Bold" panose="020B0604020202020204" charset="0"/>
      <p:regular r:id="rId17"/>
    </p:embeddedFont>
    <p:embeddedFont>
      <p:font typeface="Montserrat" panose="00000500000000000000" pitchFamily="2" charset="0"/>
      <p:regular r:id="rId18"/>
      <p:bold r:id="rId19"/>
      <p:italic r:id="rId20"/>
      <p:boldItalic r:id="rId21"/>
    </p:embeddedFont>
    <p:embeddedFont>
      <p:font typeface="Rundeck Rough" panose="020B0604020202020204" charset="0"/>
      <p:regular r:id="rId22"/>
    </p:embeddedFont>
    <p:embeddedFont>
      <p:font typeface="TAN Headlin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9338" b="1466"/>
          <a:stretch>
            <a:fillRect/>
          </a:stretch>
        </p:blipFill>
        <p:spPr>
          <a:xfrm>
            <a:off x="0" y="-1076767"/>
            <a:ext cx="18288000" cy="24141765"/>
          </a:xfrm>
          <a:prstGeom prst="rect">
            <a:avLst/>
          </a:prstGeom>
          <a:ln cap="sq">
            <a:noFill/>
            <a:prstDash val="solid"/>
          </a:ln>
        </p:spPr>
      </p:pic>
      <p:grpSp>
        <p:nvGrpSpPr>
          <p:cNvPr id="3" name="Group 3"/>
          <p:cNvGrpSpPr/>
          <p:nvPr/>
        </p:nvGrpSpPr>
        <p:grpSpPr>
          <a:xfrm>
            <a:off x="0" y="7056798"/>
            <a:ext cx="18288000" cy="1825129"/>
            <a:chOff x="0" y="0"/>
            <a:chExt cx="24384000" cy="2433506"/>
          </a:xfrm>
        </p:grpSpPr>
        <p:sp>
          <p:nvSpPr>
            <p:cNvPr id="4" name="TextBox 4"/>
            <p:cNvSpPr txBox="1"/>
            <p:nvPr/>
          </p:nvSpPr>
          <p:spPr>
            <a:xfrm>
              <a:off x="0" y="138033"/>
              <a:ext cx="24384000" cy="1816136"/>
            </a:xfrm>
            <a:prstGeom prst="rect">
              <a:avLst/>
            </a:prstGeom>
          </p:spPr>
          <p:txBody>
            <a:bodyPr lIns="0" tIns="0" rIns="0" bIns="0" rtlCol="0" anchor="t">
              <a:spAutoFit/>
            </a:bodyPr>
            <a:lstStyle/>
            <a:p>
              <a:pPr algn="ctr">
                <a:lnSpc>
                  <a:spcPts val="8054"/>
                </a:lnSpc>
              </a:pPr>
              <a:r>
                <a:rPr lang="en-US" sz="8949" spc="-608" dirty="0">
                  <a:solidFill>
                    <a:srgbClr val="98692D"/>
                  </a:solidFill>
                  <a:latin typeface="Rundeck Rough"/>
                  <a:ea typeface="Rundeck Rough"/>
                  <a:cs typeface="Rundeck Rough"/>
                  <a:sym typeface="Rundeck Rough"/>
                </a:rPr>
                <a:t>DEATH   CHOCOLATE</a:t>
              </a:r>
            </a:p>
          </p:txBody>
        </p:sp>
        <p:sp>
          <p:nvSpPr>
            <p:cNvPr id="5" name="TextBox 5"/>
            <p:cNvSpPr txBox="1"/>
            <p:nvPr/>
          </p:nvSpPr>
          <p:spPr>
            <a:xfrm>
              <a:off x="8845550" y="-219075"/>
              <a:ext cx="2001548" cy="2652581"/>
            </a:xfrm>
            <a:prstGeom prst="rect">
              <a:avLst/>
            </a:prstGeom>
          </p:spPr>
          <p:txBody>
            <a:bodyPr lIns="0" tIns="0" rIns="0" bIns="0" rtlCol="0" anchor="t">
              <a:spAutoFit/>
            </a:bodyPr>
            <a:lstStyle/>
            <a:p>
              <a:pPr algn="ctr">
                <a:lnSpc>
                  <a:spcPts val="16768"/>
                </a:lnSpc>
              </a:pPr>
              <a:r>
                <a:rPr lang="en-US" sz="11977" b="1" dirty="0">
                  <a:solidFill>
                    <a:srgbClr val="D65F52"/>
                  </a:solidFill>
                  <a:latin typeface="ITC Edwardian Script Bold"/>
                  <a:ea typeface="ITC Edwardian Script Bold"/>
                  <a:cs typeface="ITC Edwardian Script Bold"/>
                  <a:sym typeface="ITC Edwardian Script Bold"/>
                </a:rPr>
                <a:t>by</a:t>
              </a:r>
            </a:p>
          </p:txBody>
        </p:sp>
      </p:gr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6054142" y="1561784"/>
            <a:ext cx="12233858" cy="3909060"/>
          </a:xfrm>
          <a:prstGeom prst="rect">
            <a:avLst/>
          </a:prstGeom>
        </p:spPr>
        <p:txBody>
          <a:bodyPr lIns="0" tIns="0" rIns="0" bIns="0" rtlCol="0" anchor="t">
            <a:spAutoFit/>
          </a:bodyPr>
          <a:lstStyle/>
          <a:p>
            <a:pPr algn="ctr">
              <a:lnSpc>
                <a:spcPts val="4304"/>
              </a:lnSpc>
            </a:pPr>
            <a:r>
              <a:rPr lang="en-US" sz="4099" dirty="0">
                <a:solidFill>
                  <a:srgbClr val="F6CE63"/>
                </a:solidFill>
                <a:latin typeface="Rundeck Rough"/>
                <a:ea typeface="Rundeck Rough"/>
                <a:cs typeface="Rundeck Rough"/>
                <a:sym typeface="Rundeck Rough"/>
              </a:rPr>
              <a:t>CAST</a:t>
            </a:r>
          </a:p>
          <a:p>
            <a:pPr algn="ctr">
              <a:lnSpc>
                <a:spcPts val="8189"/>
              </a:lnSpc>
            </a:pPr>
            <a:endParaRPr lang="en-US" sz="4099" dirty="0">
              <a:solidFill>
                <a:srgbClr val="F6CE63"/>
              </a:solidFill>
              <a:latin typeface="Rundeck Rough"/>
              <a:ea typeface="Rundeck Rough"/>
              <a:cs typeface="Rundeck Rough"/>
              <a:sym typeface="Rundeck Rough"/>
            </a:endParaRPr>
          </a:p>
          <a:p>
            <a:pPr algn="ctr">
              <a:lnSpc>
                <a:spcPts val="3465"/>
              </a:lnSpc>
            </a:pPr>
            <a:r>
              <a:rPr lang="en-US" sz="3300" dirty="0">
                <a:solidFill>
                  <a:srgbClr val="F6CE63"/>
                </a:solidFill>
                <a:latin typeface="Rundeck Rough"/>
                <a:ea typeface="Rundeck Rough"/>
                <a:cs typeface="Rundeck Rough"/>
                <a:sym typeface="Rundeck Rough"/>
              </a:rPr>
              <a:t>ASHANTI J’ARIA</a:t>
            </a:r>
          </a:p>
          <a:p>
            <a:pPr algn="ctr">
              <a:lnSpc>
                <a:spcPts val="3465"/>
              </a:lnSpc>
            </a:pPr>
            <a:endParaRPr lang="en-US" sz="3300" dirty="0">
              <a:solidFill>
                <a:srgbClr val="F6CE63"/>
              </a:solidFill>
              <a:latin typeface="Rundeck Rough"/>
              <a:ea typeface="Rundeck Rough"/>
              <a:cs typeface="Rundeck Rough"/>
              <a:sym typeface="Rundeck Rough"/>
            </a:endParaRPr>
          </a:p>
          <a:p>
            <a:pPr algn="ctr">
              <a:lnSpc>
                <a:spcPts val="3465"/>
              </a:lnSpc>
            </a:pPr>
            <a:r>
              <a:rPr lang="en-US" sz="3300" dirty="0">
                <a:solidFill>
                  <a:srgbClr val="F6CE63"/>
                </a:solidFill>
                <a:latin typeface="Rundeck Rough"/>
                <a:ea typeface="Rundeck Rough"/>
                <a:cs typeface="Rundeck Rough"/>
                <a:sym typeface="Rundeck Rough"/>
              </a:rPr>
              <a:t>SILVANA JAKICH</a:t>
            </a:r>
          </a:p>
          <a:p>
            <a:pPr algn="ctr">
              <a:lnSpc>
                <a:spcPts val="3465"/>
              </a:lnSpc>
            </a:pPr>
            <a:endParaRPr lang="en-US" sz="3300" dirty="0">
              <a:solidFill>
                <a:srgbClr val="F6CE63"/>
              </a:solidFill>
              <a:latin typeface="Rundeck Rough"/>
              <a:ea typeface="Rundeck Rough"/>
              <a:cs typeface="Rundeck Rough"/>
              <a:sym typeface="Rundeck Rough"/>
            </a:endParaRPr>
          </a:p>
          <a:p>
            <a:pPr algn="ctr">
              <a:lnSpc>
                <a:spcPts val="3465"/>
              </a:lnSpc>
            </a:pPr>
            <a:r>
              <a:rPr lang="en-US" sz="3300" dirty="0">
                <a:solidFill>
                  <a:srgbClr val="F6CE63"/>
                </a:solidFill>
                <a:latin typeface="Rundeck Rough"/>
                <a:ea typeface="Rundeck Rough"/>
                <a:cs typeface="Rundeck Rough"/>
                <a:sym typeface="Rundeck Rough"/>
              </a:rPr>
              <a:t>MICHAEL UNDERHILL</a:t>
            </a:r>
          </a:p>
        </p:txBody>
      </p:sp>
      <p:grpSp>
        <p:nvGrpSpPr>
          <p:cNvPr id="4" name="Group 4"/>
          <p:cNvGrpSpPr/>
          <p:nvPr/>
        </p:nvGrpSpPr>
        <p:grpSpPr>
          <a:xfrm>
            <a:off x="-549724" y="22041"/>
            <a:ext cx="11138100" cy="10264959"/>
            <a:chOff x="0" y="0"/>
            <a:chExt cx="14850799" cy="13686611"/>
          </a:xfrm>
        </p:grpSpPr>
        <p:sp>
          <p:nvSpPr>
            <p:cNvPr id="5" name="Freeform 5"/>
            <p:cNvSpPr/>
            <p:nvPr/>
          </p:nvSpPr>
          <p:spPr>
            <a:xfrm>
              <a:off x="877004" y="0"/>
              <a:ext cx="9327802" cy="7182583"/>
            </a:xfrm>
            <a:custGeom>
              <a:avLst/>
              <a:gdLst/>
              <a:ahLst/>
              <a:cxnLst/>
              <a:rect l="l" t="t" r="r" b="b"/>
              <a:pathLst>
                <a:path w="9327802" h="7182583">
                  <a:moveTo>
                    <a:pt x="0" y="0"/>
                  </a:moveTo>
                  <a:lnTo>
                    <a:pt x="9327801" y="0"/>
                  </a:lnTo>
                  <a:lnTo>
                    <a:pt x="9327801" y="7182583"/>
                  </a:lnTo>
                  <a:lnTo>
                    <a:pt x="0" y="7182583"/>
                  </a:lnTo>
                  <a:lnTo>
                    <a:pt x="0" y="0"/>
                  </a:lnTo>
                  <a:close/>
                </a:path>
              </a:pathLst>
            </a:custGeom>
            <a:blipFill>
              <a:blip r:embed="rId3"/>
              <a:stretch>
                <a:fillRect t="-1946" b="-1946"/>
              </a:stretch>
            </a:blipFill>
          </p:spPr>
          <p:txBody>
            <a:bodyPr/>
            <a:lstStyle/>
            <a:p>
              <a:endParaRPr lang="en-US" dirty="0"/>
            </a:p>
          </p:txBody>
        </p:sp>
        <p:grpSp>
          <p:nvGrpSpPr>
            <p:cNvPr id="6" name="Group 6"/>
            <p:cNvGrpSpPr/>
            <p:nvPr/>
          </p:nvGrpSpPr>
          <p:grpSpPr>
            <a:xfrm>
              <a:off x="0" y="5460025"/>
              <a:ext cx="8226587" cy="822658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414" t="-445" r="-15133" b="-78485"/>
                </a:stretch>
              </a:blipFill>
            </p:spPr>
            <p:txBody>
              <a:bodyPr/>
              <a:lstStyle/>
              <a:p>
                <a:endParaRPr lang="en-US" dirty="0"/>
              </a:p>
            </p:txBody>
          </p:sp>
        </p:grpSp>
        <p:grpSp>
          <p:nvGrpSpPr>
            <p:cNvPr id="8" name="Group 8"/>
            <p:cNvGrpSpPr/>
            <p:nvPr/>
          </p:nvGrpSpPr>
          <p:grpSpPr>
            <a:xfrm>
              <a:off x="5048215" y="6278561"/>
              <a:ext cx="7408051" cy="740805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b="-50093"/>
                </a:stretch>
              </a:blipFill>
            </p:spPr>
            <p:txBody>
              <a:bodyPr/>
              <a:lstStyle/>
              <a:p>
                <a:endParaRPr lang="en-US" dirty="0"/>
              </a:p>
            </p:txBody>
          </p:sp>
        </p:grpSp>
        <p:sp>
          <p:nvSpPr>
            <p:cNvPr id="10" name="TextBox 10"/>
            <p:cNvSpPr txBox="1"/>
            <p:nvPr/>
          </p:nvSpPr>
          <p:spPr>
            <a:xfrm>
              <a:off x="8752240" y="12322650"/>
              <a:ext cx="6098560" cy="593178"/>
            </a:xfrm>
            <a:prstGeom prst="rect">
              <a:avLst/>
            </a:prstGeom>
          </p:spPr>
          <p:txBody>
            <a:bodyPr lIns="0" tIns="0" rIns="0" bIns="0" rtlCol="0" anchor="t">
              <a:spAutoFit/>
            </a:bodyPr>
            <a:lstStyle/>
            <a:p>
              <a:pPr algn="ctr">
                <a:lnSpc>
                  <a:spcPts val="1617"/>
                </a:lnSpc>
              </a:pPr>
              <a:r>
                <a:rPr lang="en-US" sz="1858" dirty="0">
                  <a:solidFill>
                    <a:srgbClr val="FFFFFF"/>
                  </a:solidFill>
                  <a:latin typeface="TAN Headline"/>
                  <a:ea typeface="TAN Headline"/>
                  <a:cs typeface="TAN Headline"/>
                  <a:sym typeface="TAN Headline"/>
                </a:rPr>
                <a:t>Michael Underhill</a:t>
              </a:r>
            </a:p>
            <a:p>
              <a:pPr algn="ctr">
                <a:lnSpc>
                  <a:spcPts val="1617"/>
                </a:lnSpc>
              </a:pPr>
              <a:r>
                <a:rPr lang="en-US" sz="1858" dirty="0">
                  <a:solidFill>
                    <a:srgbClr val="FFFFFF"/>
                  </a:solidFill>
                  <a:latin typeface="Fraunces"/>
                  <a:ea typeface="Fraunces"/>
                  <a:cs typeface="Fraunces"/>
                  <a:sym typeface="Fraunces"/>
                </a:rPr>
                <a:t>as</a:t>
              </a:r>
            </a:p>
          </p:txBody>
        </p:sp>
        <p:sp>
          <p:nvSpPr>
            <p:cNvPr id="11" name="TextBox 11"/>
            <p:cNvSpPr txBox="1"/>
            <p:nvPr/>
          </p:nvSpPr>
          <p:spPr>
            <a:xfrm>
              <a:off x="8752240" y="12914908"/>
              <a:ext cx="6098560" cy="326443"/>
            </a:xfrm>
            <a:prstGeom prst="rect">
              <a:avLst/>
            </a:prstGeom>
          </p:spPr>
          <p:txBody>
            <a:bodyPr lIns="0" tIns="0" rIns="0" bIns="0" rtlCol="0" anchor="t">
              <a:spAutoFit/>
            </a:bodyPr>
            <a:lstStyle/>
            <a:p>
              <a:pPr algn="ctr">
                <a:lnSpc>
                  <a:spcPts val="2087"/>
                </a:lnSpc>
              </a:pPr>
              <a:r>
                <a:rPr lang="en-US" sz="1491" spc="149" dirty="0">
                  <a:solidFill>
                    <a:srgbClr val="FFFFFF"/>
                  </a:solidFill>
                  <a:latin typeface="Fraunces"/>
                  <a:ea typeface="Fraunces"/>
                  <a:cs typeface="Fraunces"/>
                  <a:sym typeface="Fraunces"/>
                </a:rPr>
                <a:t>DOUG</a:t>
              </a:r>
            </a:p>
          </p:txBody>
        </p:sp>
        <p:sp>
          <p:nvSpPr>
            <p:cNvPr id="12" name="TextBox 12"/>
            <p:cNvSpPr txBox="1"/>
            <p:nvPr/>
          </p:nvSpPr>
          <p:spPr>
            <a:xfrm>
              <a:off x="934342" y="12322650"/>
              <a:ext cx="6357902" cy="620834"/>
            </a:xfrm>
            <a:prstGeom prst="rect">
              <a:avLst/>
            </a:prstGeom>
          </p:spPr>
          <p:txBody>
            <a:bodyPr lIns="0" tIns="0" rIns="0" bIns="0" rtlCol="0" anchor="t">
              <a:spAutoFit/>
            </a:bodyPr>
            <a:lstStyle/>
            <a:p>
              <a:pPr algn="ctr">
                <a:lnSpc>
                  <a:spcPts val="1685"/>
                </a:lnSpc>
              </a:pPr>
              <a:r>
                <a:rPr lang="en-US" sz="1937" dirty="0">
                  <a:solidFill>
                    <a:srgbClr val="FFFFFF"/>
                  </a:solidFill>
                  <a:latin typeface="TAN Headline"/>
                  <a:ea typeface="TAN Headline"/>
                  <a:cs typeface="TAN Headline"/>
                  <a:sym typeface="TAN Headline"/>
                </a:rPr>
                <a:t>Silvana Jakich</a:t>
              </a:r>
            </a:p>
            <a:p>
              <a:pPr algn="ctr">
                <a:lnSpc>
                  <a:spcPts val="1685"/>
                </a:lnSpc>
              </a:pPr>
              <a:r>
                <a:rPr lang="en-US" sz="1937" dirty="0">
                  <a:solidFill>
                    <a:srgbClr val="FFFFFF"/>
                  </a:solidFill>
                  <a:latin typeface="Fraunces"/>
                  <a:ea typeface="Fraunces"/>
                  <a:cs typeface="Fraunces"/>
                  <a:sym typeface="Fraunces"/>
                </a:rPr>
                <a:t>as</a:t>
              </a:r>
            </a:p>
          </p:txBody>
        </p:sp>
        <p:sp>
          <p:nvSpPr>
            <p:cNvPr id="13" name="TextBox 13"/>
            <p:cNvSpPr txBox="1"/>
            <p:nvPr/>
          </p:nvSpPr>
          <p:spPr>
            <a:xfrm>
              <a:off x="877004" y="12979165"/>
              <a:ext cx="6357902" cy="339110"/>
            </a:xfrm>
            <a:prstGeom prst="rect">
              <a:avLst/>
            </a:prstGeom>
          </p:spPr>
          <p:txBody>
            <a:bodyPr lIns="0" tIns="0" rIns="0" bIns="0" rtlCol="0" anchor="t">
              <a:spAutoFit/>
            </a:bodyPr>
            <a:lstStyle/>
            <a:p>
              <a:pPr algn="ctr">
                <a:lnSpc>
                  <a:spcPts val="2176"/>
                </a:lnSpc>
              </a:pPr>
              <a:r>
                <a:rPr lang="en-US" sz="1554" spc="155" dirty="0">
                  <a:solidFill>
                    <a:srgbClr val="FFFFFF"/>
                  </a:solidFill>
                  <a:latin typeface="Fraunces"/>
                  <a:ea typeface="Fraunces"/>
                  <a:cs typeface="Fraunces"/>
                  <a:sym typeface="Fraunces"/>
                </a:rPr>
                <a:t>RYMAN</a:t>
              </a:r>
            </a:p>
          </p:txBody>
        </p:sp>
        <p:sp>
          <p:nvSpPr>
            <p:cNvPr id="14" name="TextBox 14"/>
            <p:cNvSpPr txBox="1"/>
            <p:nvPr/>
          </p:nvSpPr>
          <p:spPr>
            <a:xfrm>
              <a:off x="4242965" y="5015780"/>
              <a:ext cx="6098560" cy="593178"/>
            </a:xfrm>
            <a:prstGeom prst="rect">
              <a:avLst/>
            </a:prstGeom>
          </p:spPr>
          <p:txBody>
            <a:bodyPr lIns="0" tIns="0" rIns="0" bIns="0" rtlCol="0" anchor="t">
              <a:spAutoFit/>
            </a:bodyPr>
            <a:lstStyle/>
            <a:p>
              <a:pPr algn="ctr">
                <a:lnSpc>
                  <a:spcPts val="1617"/>
                </a:lnSpc>
              </a:pPr>
              <a:r>
                <a:rPr lang="en-US" sz="1858" dirty="0">
                  <a:solidFill>
                    <a:srgbClr val="FFFFFF"/>
                  </a:solidFill>
                  <a:latin typeface="TAN Headline"/>
                  <a:ea typeface="TAN Headline"/>
                  <a:cs typeface="TAN Headline"/>
                  <a:sym typeface="TAN Headline"/>
                </a:rPr>
                <a:t>Ashanti J’Aria</a:t>
              </a:r>
            </a:p>
            <a:p>
              <a:pPr algn="ctr">
                <a:lnSpc>
                  <a:spcPts val="1617"/>
                </a:lnSpc>
              </a:pPr>
              <a:r>
                <a:rPr lang="en-US" sz="1858" dirty="0">
                  <a:solidFill>
                    <a:srgbClr val="FFFFFF"/>
                  </a:solidFill>
                  <a:latin typeface="Fraunces"/>
                  <a:ea typeface="Fraunces"/>
                  <a:cs typeface="Fraunces"/>
                  <a:sym typeface="Fraunces"/>
                </a:rPr>
                <a:t>as</a:t>
              </a:r>
            </a:p>
          </p:txBody>
        </p:sp>
        <p:sp>
          <p:nvSpPr>
            <p:cNvPr id="15" name="TextBox 15"/>
            <p:cNvSpPr txBox="1"/>
            <p:nvPr/>
          </p:nvSpPr>
          <p:spPr>
            <a:xfrm>
              <a:off x="4242965" y="5580384"/>
              <a:ext cx="6098560" cy="326443"/>
            </a:xfrm>
            <a:prstGeom prst="rect">
              <a:avLst/>
            </a:prstGeom>
          </p:spPr>
          <p:txBody>
            <a:bodyPr lIns="0" tIns="0" rIns="0" bIns="0" rtlCol="0" anchor="t">
              <a:spAutoFit/>
            </a:bodyPr>
            <a:lstStyle/>
            <a:p>
              <a:pPr algn="ctr">
                <a:lnSpc>
                  <a:spcPts val="2087"/>
                </a:lnSpc>
              </a:pPr>
              <a:r>
                <a:rPr lang="en-US" sz="1491" spc="149" dirty="0">
                  <a:solidFill>
                    <a:srgbClr val="FFFFFF"/>
                  </a:solidFill>
                  <a:latin typeface="Fraunces"/>
                  <a:ea typeface="Fraunces"/>
                  <a:cs typeface="Fraunces"/>
                  <a:sym typeface="Fraunces"/>
                </a:rPr>
                <a:t>CATALINA</a:t>
              </a:r>
            </a:p>
          </p:txBody>
        </p:sp>
      </p:grpSp>
      <p:grpSp>
        <p:nvGrpSpPr>
          <p:cNvPr id="16" name="Group 16"/>
          <p:cNvGrpSpPr/>
          <p:nvPr/>
        </p:nvGrpSpPr>
        <p:grpSpPr>
          <a:xfrm>
            <a:off x="14104421" y="6413809"/>
            <a:ext cx="4183579" cy="3873191"/>
            <a:chOff x="0" y="0"/>
            <a:chExt cx="5578106" cy="5164255"/>
          </a:xfrm>
        </p:grpSpPr>
        <p:sp>
          <p:nvSpPr>
            <p:cNvPr id="17" name="Freeform 17"/>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6"/>
              <a:stretch>
                <a:fillRect l="-58837" t="-19411" r="-32877" b="-93559"/>
              </a:stretch>
            </a:blipFill>
          </p:spPr>
          <p:txBody>
            <a:bodyPr/>
            <a:lstStyle/>
            <a:p>
              <a:endParaRPr lang="en-US" dirty="0"/>
            </a:p>
          </p:txBody>
        </p:sp>
        <p:sp>
          <p:nvSpPr>
            <p:cNvPr id="18" name="TextBox 18"/>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19" name="TextBox 19"/>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20" name="TextBox 20"/>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grpSp>
        <p:nvGrpSpPr>
          <p:cNvPr id="3" name="Group 3"/>
          <p:cNvGrpSpPr/>
          <p:nvPr/>
        </p:nvGrpSpPr>
        <p:grpSpPr>
          <a:xfrm>
            <a:off x="14104421" y="6413809"/>
            <a:ext cx="4183579" cy="3873191"/>
            <a:chOff x="0" y="0"/>
            <a:chExt cx="5578106" cy="5164255"/>
          </a:xfrm>
        </p:grpSpPr>
        <p:sp>
          <p:nvSpPr>
            <p:cNvPr id="4" name="Freeform 4"/>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5" name="TextBox 5"/>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6" name="TextBox 6"/>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7" name="TextBox 7"/>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
        <p:nvSpPr>
          <p:cNvPr id="8" name="Freeform 8"/>
          <p:cNvSpPr/>
          <p:nvPr/>
        </p:nvSpPr>
        <p:spPr>
          <a:xfrm>
            <a:off x="0" y="6582743"/>
            <a:ext cx="4568071" cy="3704257"/>
          </a:xfrm>
          <a:custGeom>
            <a:avLst/>
            <a:gdLst/>
            <a:ahLst/>
            <a:cxnLst/>
            <a:rect l="l" t="t" r="r" b="b"/>
            <a:pathLst>
              <a:path w="4568071" h="3704257">
                <a:moveTo>
                  <a:pt x="0" y="0"/>
                </a:moveTo>
                <a:lnTo>
                  <a:pt x="4568071" y="0"/>
                </a:lnTo>
                <a:lnTo>
                  <a:pt x="4568071" y="3704257"/>
                </a:lnTo>
                <a:lnTo>
                  <a:pt x="0" y="3704257"/>
                </a:lnTo>
                <a:lnTo>
                  <a:pt x="0" y="0"/>
                </a:lnTo>
                <a:close/>
              </a:path>
            </a:pathLst>
          </a:custGeom>
          <a:blipFill>
            <a:blip r:embed="rId4"/>
            <a:stretch>
              <a:fillRect l="-2441" r="-5499"/>
            </a:stretch>
          </a:blipFill>
        </p:spPr>
        <p:txBody>
          <a:bodyPr/>
          <a:lstStyle/>
          <a:p>
            <a:endParaRPr lang="en-US" dirty="0"/>
          </a:p>
        </p:txBody>
      </p:sp>
      <p:sp>
        <p:nvSpPr>
          <p:cNvPr id="9" name="Freeform 9"/>
          <p:cNvSpPr/>
          <p:nvPr/>
        </p:nvSpPr>
        <p:spPr>
          <a:xfrm>
            <a:off x="0" y="3155748"/>
            <a:ext cx="4568071" cy="3426995"/>
          </a:xfrm>
          <a:custGeom>
            <a:avLst/>
            <a:gdLst/>
            <a:ahLst/>
            <a:cxnLst/>
            <a:rect l="l" t="t" r="r" b="b"/>
            <a:pathLst>
              <a:path w="4568071" h="3426995">
                <a:moveTo>
                  <a:pt x="0" y="0"/>
                </a:moveTo>
                <a:lnTo>
                  <a:pt x="4568071" y="0"/>
                </a:lnTo>
                <a:lnTo>
                  <a:pt x="4568071" y="3426995"/>
                </a:lnTo>
                <a:lnTo>
                  <a:pt x="0" y="3426995"/>
                </a:lnTo>
                <a:lnTo>
                  <a:pt x="0" y="0"/>
                </a:lnTo>
                <a:close/>
              </a:path>
            </a:pathLst>
          </a:custGeom>
          <a:blipFill>
            <a:blip r:embed="rId5"/>
            <a:stretch>
              <a:fillRect/>
            </a:stretch>
          </a:blipFill>
        </p:spPr>
        <p:txBody>
          <a:bodyPr/>
          <a:lstStyle/>
          <a:p>
            <a:endParaRPr lang="en-US" dirty="0"/>
          </a:p>
        </p:txBody>
      </p:sp>
      <p:sp>
        <p:nvSpPr>
          <p:cNvPr id="10" name="Freeform 10"/>
          <p:cNvSpPr/>
          <p:nvPr/>
        </p:nvSpPr>
        <p:spPr>
          <a:xfrm>
            <a:off x="0" y="0"/>
            <a:ext cx="2589708" cy="3155748"/>
          </a:xfrm>
          <a:custGeom>
            <a:avLst/>
            <a:gdLst/>
            <a:ahLst/>
            <a:cxnLst/>
            <a:rect l="l" t="t" r="r" b="b"/>
            <a:pathLst>
              <a:path w="2589708" h="3452944">
                <a:moveTo>
                  <a:pt x="0" y="0"/>
                </a:moveTo>
                <a:lnTo>
                  <a:pt x="2589708" y="0"/>
                </a:lnTo>
                <a:lnTo>
                  <a:pt x="2589708" y="3452944"/>
                </a:lnTo>
                <a:lnTo>
                  <a:pt x="0" y="3452944"/>
                </a:lnTo>
                <a:lnTo>
                  <a:pt x="0" y="0"/>
                </a:lnTo>
                <a:close/>
              </a:path>
            </a:pathLst>
          </a:custGeom>
          <a:blipFill>
            <a:blip r:embed="rId6"/>
            <a:stretch>
              <a:fillRect/>
            </a:stretch>
          </a:blipFill>
        </p:spPr>
        <p:txBody>
          <a:bodyPr/>
          <a:lstStyle/>
          <a:p>
            <a:endParaRPr lang="en-US" dirty="0"/>
          </a:p>
        </p:txBody>
      </p:sp>
      <p:sp>
        <p:nvSpPr>
          <p:cNvPr id="11" name="Freeform 11"/>
          <p:cNvSpPr/>
          <p:nvPr/>
        </p:nvSpPr>
        <p:spPr>
          <a:xfrm>
            <a:off x="13784909" y="0"/>
            <a:ext cx="4503091" cy="2741256"/>
          </a:xfrm>
          <a:custGeom>
            <a:avLst/>
            <a:gdLst/>
            <a:ahLst/>
            <a:cxnLst/>
            <a:rect l="l" t="t" r="r" b="b"/>
            <a:pathLst>
              <a:path w="4503091" h="2741256">
                <a:moveTo>
                  <a:pt x="0" y="0"/>
                </a:moveTo>
                <a:lnTo>
                  <a:pt x="4503091" y="0"/>
                </a:lnTo>
                <a:lnTo>
                  <a:pt x="4503091" y="2741256"/>
                </a:lnTo>
                <a:lnTo>
                  <a:pt x="0" y="2741256"/>
                </a:lnTo>
                <a:lnTo>
                  <a:pt x="0" y="0"/>
                </a:lnTo>
                <a:close/>
              </a:path>
            </a:pathLst>
          </a:custGeom>
          <a:blipFill>
            <a:blip r:embed="rId7"/>
            <a:stretch>
              <a:fillRect/>
            </a:stretch>
          </a:blipFill>
        </p:spPr>
        <p:txBody>
          <a:bodyPr/>
          <a:lstStyle/>
          <a:p>
            <a:endParaRPr lang="en-US" dirty="0"/>
          </a:p>
        </p:txBody>
      </p:sp>
      <p:sp>
        <p:nvSpPr>
          <p:cNvPr id="12" name="Freeform 12"/>
          <p:cNvSpPr/>
          <p:nvPr/>
        </p:nvSpPr>
        <p:spPr>
          <a:xfrm>
            <a:off x="13784909" y="2741256"/>
            <a:ext cx="4503091" cy="3377318"/>
          </a:xfrm>
          <a:custGeom>
            <a:avLst/>
            <a:gdLst/>
            <a:ahLst/>
            <a:cxnLst/>
            <a:rect l="l" t="t" r="r" b="b"/>
            <a:pathLst>
              <a:path w="4503091" h="3377318">
                <a:moveTo>
                  <a:pt x="0" y="0"/>
                </a:moveTo>
                <a:lnTo>
                  <a:pt x="4503091" y="0"/>
                </a:lnTo>
                <a:lnTo>
                  <a:pt x="4503091" y="3377318"/>
                </a:lnTo>
                <a:lnTo>
                  <a:pt x="0" y="3377318"/>
                </a:lnTo>
                <a:lnTo>
                  <a:pt x="0" y="0"/>
                </a:lnTo>
                <a:close/>
              </a:path>
            </a:pathLst>
          </a:custGeom>
          <a:blipFill>
            <a:blip r:embed="rId8"/>
            <a:stretch>
              <a:fillRect/>
            </a:stretch>
          </a:blipFill>
        </p:spPr>
        <p:txBody>
          <a:bodyPr/>
          <a:lstStyle/>
          <a:p>
            <a:endParaRPr lang="en-US" dirty="0"/>
          </a:p>
        </p:txBody>
      </p:sp>
      <p:grpSp>
        <p:nvGrpSpPr>
          <p:cNvPr id="13" name="Group 13"/>
          <p:cNvGrpSpPr/>
          <p:nvPr/>
        </p:nvGrpSpPr>
        <p:grpSpPr>
          <a:xfrm>
            <a:off x="0" y="2119097"/>
            <a:ext cx="18288000" cy="5500297"/>
            <a:chOff x="0" y="0"/>
            <a:chExt cx="24384000" cy="7333729"/>
          </a:xfrm>
        </p:grpSpPr>
        <p:sp>
          <p:nvSpPr>
            <p:cNvPr id="14" name="TextBox 14"/>
            <p:cNvSpPr txBox="1"/>
            <p:nvPr/>
          </p:nvSpPr>
          <p:spPr>
            <a:xfrm>
              <a:off x="0" y="-152400"/>
              <a:ext cx="11530427" cy="717973"/>
            </a:xfrm>
            <a:prstGeom prst="rect">
              <a:avLst/>
            </a:prstGeom>
          </p:spPr>
          <p:txBody>
            <a:bodyPr lIns="0" tIns="0" rIns="0" bIns="0" rtlCol="0" anchor="t">
              <a:spAutoFit/>
            </a:bodyPr>
            <a:lstStyle/>
            <a:p>
              <a:pPr algn="r">
                <a:lnSpc>
                  <a:spcPts val="3919"/>
                </a:lnSpc>
              </a:pPr>
              <a:r>
                <a:rPr lang="en-US" sz="2799" spc="209" dirty="0">
                  <a:solidFill>
                    <a:srgbClr val="F6CE63"/>
                  </a:solidFill>
                  <a:latin typeface="Rundeck Rough"/>
                  <a:ea typeface="Rundeck Rough"/>
                  <a:cs typeface="Rundeck Rough"/>
                  <a:sym typeface="Rundeck Rough"/>
                </a:rPr>
                <a:t>DIRECTED BY</a:t>
              </a:r>
            </a:p>
          </p:txBody>
        </p:sp>
        <p:sp>
          <p:nvSpPr>
            <p:cNvPr id="15" name="TextBox 15"/>
            <p:cNvSpPr txBox="1"/>
            <p:nvPr/>
          </p:nvSpPr>
          <p:spPr>
            <a:xfrm>
              <a:off x="12853573" y="-152400"/>
              <a:ext cx="11530427" cy="717973"/>
            </a:xfrm>
            <a:prstGeom prst="rect">
              <a:avLst/>
            </a:prstGeom>
          </p:spPr>
          <p:txBody>
            <a:bodyPr lIns="0" tIns="0" rIns="0" bIns="0" rtlCol="0" anchor="t">
              <a:spAutoFit/>
            </a:bodyPr>
            <a:lstStyle/>
            <a:p>
              <a:pPr algn="just">
                <a:lnSpc>
                  <a:spcPts val="3919"/>
                </a:lnSpc>
              </a:pPr>
              <a:r>
                <a:rPr lang="en-US" sz="2799" spc="209" dirty="0">
                  <a:solidFill>
                    <a:srgbClr val="F6CE63"/>
                  </a:solidFill>
                  <a:latin typeface="Rundeck Rough"/>
                  <a:ea typeface="Rundeck Rough"/>
                  <a:cs typeface="Rundeck Rough"/>
                  <a:sym typeface="Rundeck Rough"/>
                </a:rPr>
                <a:t>MARC ERDAHI</a:t>
              </a:r>
            </a:p>
          </p:txBody>
        </p:sp>
        <p:sp>
          <p:nvSpPr>
            <p:cNvPr id="16" name="TextBox 16"/>
            <p:cNvSpPr txBox="1"/>
            <p:nvPr/>
          </p:nvSpPr>
          <p:spPr>
            <a:xfrm>
              <a:off x="0" y="657437"/>
              <a:ext cx="11530427" cy="717973"/>
            </a:xfrm>
            <a:prstGeom prst="rect">
              <a:avLst/>
            </a:prstGeom>
          </p:spPr>
          <p:txBody>
            <a:bodyPr lIns="0" tIns="0" rIns="0" bIns="0" rtlCol="0" anchor="t">
              <a:spAutoFit/>
            </a:bodyPr>
            <a:lstStyle/>
            <a:p>
              <a:pPr algn="r">
                <a:lnSpc>
                  <a:spcPts val="3919"/>
                </a:lnSpc>
              </a:pPr>
              <a:r>
                <a:rPr lang="en-US" sz="2799" spc="209" dirty="0">
                  <a:solidFill>
                    <a:srgbClr val="F6CE63"/>
                  </a:solidFill>
                  <a:latin typeface="Rundeck Rough"/>
                  <a:ea typeface="Rundeck Rough"/>
                  <a:cs typeface="Rundeck Rough"/>
                  <a:sym typeface="Rundeck Rough"/>
                </a:rPr>
                <a:t>WRITTEN AND PRODUCED BY</a:t>
              </a:r>
            </a:p>
          </p:txBody>
        </p:sp>
        <p:sp>
          <p:nvSpPr>
            <p:cNvPr id="17" name="TextBox 17"/>
            <p:cNvSpPr txBox="1"/>
            <p:nvPr/>
          </p:nvSpPr>
          <p:spPr>
            <a:xfrm>
              <a:off x="12853573" y="657437"/>
              <a:ext cx="11530427" cy="717973"/>
            </a:xfrm>
            <a:prstGeom prst="rect">
              <a:avLst/>
            </a:prstGeom>
          </p:spPr>
          <p:txBody>
            <a:bodyPr lIns="0" tIns="0" rIns="0" bIns="0" rtlCol="0" anchor="t">
              <a:spAutoFit/>
            </a:bodyPr>
            <a:lstStyle/>
            <a:p>
              <a:pPr algn="just">
                <a:lnSpc>
                  <a:spcPts val="3919"/>
                </a:lnSpc>
              </a:pPr>
              <a:r>
                <a:rPr lang="en-US" sz="2799" spc="209" dirty="0">
                  <a:solidFill>
                    <a:srgbClr val="F6CE63"/>
                  </a:solidFill>
                  <a:latin typeface="Rundeck Rough"/>
                  <a:ea typeface="Rundeck Rough"/>
                  <a:cs typeface="Rundeck Rough"/>
                  <a:sym typeface="Rundeck Rough"/>
                </a:rPr>
                <a:t>KAY GUNN</a:t>
              </a:r>
            </a:p>
          </p:txBody>
        </p:sp>
        <p:sp>
          <p:nvSpPr>
            <p:cNvPr id="18" name="TextBox 18"/>
            <p:cNvSpPr txBox="1"/>
            <p:nvPr/>
          </p:nvSpPr>
          <p:spPr>
            <a:xfrm>
              <a:off x="6462976" y="4071331"/>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EDITOR</a:t>
              </a:r>
            </a:p>
          </p:txBody>
        </p:sp>
        <p:sp>
          <p:nvSpPr>
            <p:cNvPr id="19" name="TextBox 19"/>
            <p:cNvSpPr txBox="1"/>
            <p:nvPr/>
          </p:nvSpPr>
          <p:spPr>
            <a:xfrm>
              <a:off x="12502873" y="4071331"/>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CHRISTIAN GUNN-SAYE</a:t>
              </a:r>
            </a:p>
          </p:txBody>
        </p:sp>
        <p:sp>
          <p:nvSpPr>
            <p:cNvPr id="20" name="TextBox 20"/>
            <p:cNvSpPr txBox="1"/>
            <p:nvPr/>
          </p:nvSpPr>
          <p:spPr>
            <a:xfrm>
              <a:off x="6462976" y="4460038"/>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CHOREOGRAPHER</a:t>
              </a:r>
            </a:p>
          </p:txBody>
        </p:sp>
        <p:sp>
          <p:nvSpPr>
            <p:cNvPr id="21" name="TextBox 21"/>
            <p:cNvSpPr txBox="1"/>
            <p:nvPr/>
          </p:nvSpPr>
          <p:spPr>
            <a:xfrm>
              <a:off x="12502873" y="4460038"/>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TONY WILLIAMS II</a:t>
              </a:r>
            </a:p>
          </p:txBody>
        </p:sp>
        <p:sp>
          <p:nvSpPr>
            <p:cNvPr id="22" name="TextBox 22"/>
            <p:cNvSpPr txBox="1"/>
            <p:nvPr/>
          </p:nvSpPr>
          <p:spPr>
            <a:xfrm>
              <a:off x="6462976" y="4874144"/>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SOUND MIXER</a:t>
              </a:r>
            </a:p>
          </p:txBody>
        </p:sp>
        <p:sp>
          <p:nvSpPr>
            <p:cNvPr id="23" name="TextBox 23"/>
            <p:cNvSpPr txBox="1"/>
            <p:nvPr/>
          </p:nvSpPr>
          <p:spPr>
            <a:xfrm>
              <a:off x="12502873" y="4874144"/>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BRANDON VELAZQUEZ</a:t>
              </a:r>
            </a:p>
          </p:txBody>
        </p:sp>
        <p:sp>
          <p:nvSpPr>
            <p:cNvPr id="24" name="TextBox 24"/>
            <p:cNvSpPr txBox="1"/>
            <p:nvPr/>
          </p:nvSpPr>
          <p:spPr>
            <a:xfrm>
              <a:off x="6462976" y="5242444"/>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DIT</a:t>
              </a:r>
            </a:p>
          </p:txBody>
        </p:sp>
        <p:sp>
          <p:nvSpPr>
            <p:cNvPr id="25" name="TextBox 25"/>
            <p:cNvSpPr txBox="1"/>
            <p:nvPr/>
          </p:nvSpPr>
          <p:spPr>
            <a:xfrm>
              <a:off x="12502873" y="5242444"/>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CHRISTIAN GUNN-SAYE</a:t>
              </a:r>
            </a:p>
          </p:txBody>
        </p:sp>
        <p:sp>
          <p:nvSpPr>
            <p:cNvPr id="26" name="TextBox 26"/>
            <p:cNvSpPr txBox="1"/>
            <p:nvPr/>
          </p:nvSpPr>
          <p:spPr>
            <a:xfrm>
              <a:off x="6462976" y="5631151"/>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COSTUME CONSULTANT</a:t>
              </a:r>
            </a:p>
          </p:txBody>
        </p:sp>
        <p:sp>
          <p:nvSpPr>
            <p:cNvPr id="27" name="TextBox 27"/>
            <p:cNvSpPr txBox="1"/>
            <p:nvPr/>
          </p:nvSpPr>
          <p:spPr>
            <a:xfrm>
              <a:off x="12502873" y="5631151"/>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ANN LOWE</a:t>
              </a:r>
            </a:p>
          </p:txBody>
        </p:sp>
        <p:sp>
          <p:nvSpPr>
            <p:cNvPr id="28" name="TextBox 28"/>
            <p:cNvSpPr txBox="1"/>
            <p:nvPr/>
          </p:nvSpPr>
          <p:spPr>
            <a:xfrm>
              <a:off x="6462976" y="1691278"/>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ASSOCIATE PRODUCER</a:t>
              </a:r>
            </a:p>
          </p:txBody>
        </p:sp>
        <p:sp>
          <p:nvSpPr>
            <p:cNvPr id="29" name="TextBox 29"/>
            <p:cNvSpPr txBox="1"/>
            <p:nvPr/>
          </p:nvSpPr>
          <p:spPr>
            <a:xfrm>
              <a:off x="12502873" y="1691278"/>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CHRISTIAN GUNN-SAYE</a:t>
              </a:r>
            </a:p>
          </p:txBody>
        </p:sp>
        <p:sp>
          <p:nvSpPr>
            <p:cNvPr id="30" name="TextBox 30"/>
            <p:cNvSpPr txBox="1"/>
            <p:nvPr/>
          </p:nvSpPr>
          <p:spPr>
            <a:xfrm>
              <a:off x="6462976" y="2102397"/>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ASSOCIATE PRODUCER</a:t>
              </a:r>
            </a:p>
          </p:txBody>
        </p:sp>
        <p:sp>
          <p:nvSpPr>
            <p:cNvPr id="31" name="TextBox 31"/>
            <p:cNvSpPr txBox="1"/>
            <p:nvPr/>
          </p:nvSpPr>
          <p:spPr>
            <a:xfrm>
              <a:off x="12502873" y="2102397"/>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VICTORIA GUNN-SAYE</a:t>
              </a:r>
            </a:p>
          </p:txBody>
        </p:sp>
        <p:sp>
          <p:nvSpPr>
            <p:cNvPr id="32" name="TextBox 32"/>
            <p:cNvSpPr txBox="1"/>
            <p:nvPr/>
          </p:nvSpPr>
          <p:spPr>
            <a:xfrm>
              <a:off x="6462976" y="2491103"/>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CINEMATOGRAPHER</a:t>
              </a:r>
            </a:p>
          </p:txBody>
        </p:sp>
        <p:sp>
          <p:nvSpPr>
            <p:cNvPr id="33" name="TextBox 33"/>
            <p:cNvSpPr txBox="1"/>
            <p:nvPr/>
          </p:nvSpPr>
          <p:spPr>
            <a:xfrm>
              <a:off x="12502873" y="2491103"/>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JAMES MCSWEENEY</a:t>
              </a:r>
            </a:p>
          </p:txBody>
        </p:sp>
        <p:sp>
          <p:nvSpPr>
            <p:cNvPr id="34" name="TextBox 34"/>
            <p:cNvSpPr txBox="1"/>
            <p:nvPr/>
          </p:nvSpPr>
          <p:spPr>
            <a:xfrm>
              <a:off x="6462976" y="2879810"/>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ASSISTANT DIRECTOR</a:t>
              </a:r>
            </a:p>
          </p:txBody>
        </p:sp>
        <p:sp>
          <p:nvSpPr>
            <p:cNvPr id="35" name="TextBox 35"/>
            <p:cNvSpPr txBox="1"/>
            <p:nvPr/>
          </p:nvSpPr>
          <p:spPr>
            <a:xfrm>
              <a:off x="12210380" y="2879810"/>
              <a:ext cx="6115913"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CAMBRIA KYLINN MARTIN</a:t>
              </a:r>
            </a:p>
          </p:txBody>
        </p:sp>
        <p:sp>
          <p:nvSpPr>
            <p:cNvPr id="36" name="TextBox 36"/>
            <p:cNvSpPr txBox="1"/>
            <p:nvPr/>
          </p:nvSpPr>
          <p:spPr>
            <a:xfrm>
              <a:off x="6462976" y="3268517"/>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1ST AC/GRIP</a:t>
              </a:r>
            </a:p>
          </p:txBody>
        </p:sp>
        <p:sp>
          <p:nvSpPr>
            <p:cNvPr id="37" name="TextBox 37"/>
            <p:cNvSpPr txBox="1"/>
            <p:nvPr/>
          </p:nvSpPr>
          <p:spPr>
            <a:xfrm>
              <a:off x="12502873" y="3268517"/>
              <a:ext cx="5530927"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THEO ENDRENY </a:t>
              </a:r>
            </a:p>
          </p:txBody>
        </p:sp>
        <p:sp>
          <p:nvSpPr>
            <p:cNvPr id="38" name="TextBox 38"/>
            <p:cNvSpPr txBox="1"/>
            <p:nvPr/>
          </p:nvSpPr>
          <p:spPr>
            <a:xfrm>
              <a:off x="6462976" y="3657224"/>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PROD. DESIGNER/PROPS</a:t>
              </a:r>
            </a:p>
          </p:txBody>
        </p:sp>
        <p:sp>
          <p:nvSpPr>
            <p:cNvPr id="39" name="TextBox 39"/>
            <p:cNvSpPr txBox="1"/>
            <p:nvPr/>
          </p:nvSpPr>
          <p:spPr>
            <a:xfrm>
              <a:off x="12502873" y="3657224"/>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CORINA LUPP</a:t>
              </a:r>
            </a:p>
          </p:txBody>
        </p:sp>
        <p:sp>
          <p:nvSpPr>
            <p:cNvPr id="40" name="TextBox 40"/>
            <p:cNvSpPr txBox="1"/>
            <p:nvPr/>
          </p:nvSpPr>
          <p:spPr>
            <a:xfrm>
              <a:off x="6462976" y="6019858"/>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PRODUCTION ASSISTANT</a:t>
              </a:r>
            </a:p>
          </p:txBody>
        </p:sp>
        <p:sp>
          <p:nvSpPr>
            <p:cNvPr id="41" name="TextBox 41"/>
            <p:cNvSpPr txBox="1"/>
            <p:nvPr/>
          </p:nvSpPr>
          <p:spPr>
            <a:xfrm>
              <a:off x="12502873" y="6019858"/>
              <a:ext cx="5418151" cy="4749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JAYNA MCKINLAY</a:t>
              </a:r>
            </a:p>
          </p:txBody>
        </p:sp>
        <p:sp>
          <p:nvSpPr>
            <p:cNvPr id="42" name="TextBox 42"/>
            <p:cNvSpPr txBox="1"/>
            <p:nvPr/>
          </p:nvSpPr>
          <p:spPr>
            <a:xfrm>
              <a:off x="6519364" y="6414264"/>
              <a:ext cx="5418151" cy="474966"/>
            </a:xfrm>
            <a:prstGeom prst="rect">
              <a:avLst/>
            </a:prstGeom>
          </p:spPr>
          <p:txBody>
            <a:bodyPr lIns="0" tIns="0" rIns="0" bIns="0" rtlCol="0" anchor="t">
              <a:spAutoFit/>
            </a:bodyPr>
            <a:lstStyle/>
            <a:p>
              <a:pPr algn="l">
                <a:lnSpc>
                  <a:spcPts val="2678"/>
                </a:lnSpc>
              </a:pPr>
              <a:r>
                <a:rPr lang="en-US" sz="1912" spc="143" dirty="0">
                  <a:solidFill>
                    <a:srgbClr val="F6CE63"/>
                  </a:solidFill>
                  <a:latin typeface="Rundeck Rough"/>
                  <a:ea typeface="Rundeck Rough"/>
                  <a:cs typeface="Rundeck Rough"/>
                  <a:sym typeface="Rundeck Rough"/>
                </a:rPr>
                <a:t>CASTING</a:t>
              </a:r>
            </a:p>
          </p:txBody>
        </p:sp>
        <p:sp>
          <p:nvSpPr>
            <p:cNvPr id="43" name="TextBox 43"/>
            <p:cNvSpPr txBox="1"/>
            <p:nvPr/>
          </p:nvSpPr>
          <p:spPr>
            <a:xfrm>
              <a:off x="12559262" y="6414264"/>
              <a:ext cx="5418151" cy="919466"/>
            </a:xfrm>
            <a:prstGeom prst="rect">
              <a:avLst/>
            </a:prstGeom>
          </p:spPr>
          <p:txBody>
            <a:bodyPr lIns="0" tIns="0" rIns="0" bIns="0" rtlCol="0" anchor="t">
              <a:spAutoFit/>
            </a:bodyPr>
            <a:lstStyle/>
            <a:p>
              <a:pPr algn="r">
                <a:lnSpc>
                  <a:spcPts val="2678"/>
                </a:lnSpc>
              </a:pPr>
              <a:r>
                <a:rPr lang="en-US" sz="1912" spc="143" dirty="0">
                  <a:solidFill>
                    <a:srgbClr val="F6CE63"/>
                  </a:solidFill>
                  <a:latin typeface="Rundeck Rough"/>
                  <a:ea typeface="Rundeck Rough"/>
                  <a:cs typeface="Rundeck Rough"/>
                  <a:sym typeface="Rundeck Rough"/>
                </a:rPr>
                <a:t>SOIREE FAIR TALENT AND LITERARY</a:t>
              </a:r>
            </a:p>
          </p:txBody>
        </p:sp>
      </p:grpSp>
      <p:sp>
        <p:nvSpPr>
          <p:cNvPr id="44" name="TextBox 44"/>
          <p:cNvSpPr txBox="1"/>
          <p:nvPr/>
        </p:nvSpPr>
        <p:spPr>
          <a:xfrm>
            <a:off x="0" y="226993"/>
            <a:ext cx="18288000" cy="801707"/>
          </a:xfrm>
          <a:prstGeom prst="rect">
            <a:avLst/>
          </a:prstGeom>
        </p:spPr>
        <p:txBody>
          <a:bodyPr lIns="0" tIns="0" rIns="0" bIns="0" rtlCol="0" anchor="t">
            <a:spAutoFit/>
          </a:bodyPr>
          <a:lstStyle/>
          <a:p>
            <a:pPr algn="ctr">
              <a:lnSpc>
                <a:spcPts val="5686"/>
              </a:lnSpc>
            </a:pPr>
            <a:r>
              <a:rPr lang="en-US" sz="4061" spc="304" dirty="0">
                <a:solidFill>
                  <a:srgbClr val="F6CE63"/>
                </a:solidFill>
                <a:latin typeface="Rundeck Rough"/>
                <a:ea typeface="Rundeck Rough"/>
                <a:cs typeface="Rundeck Rough"/>
                <a:sym typeface="Rundeck Rough"/>
              </a:rPr>
              <a:t>CREW</a:t>
            </a:r>
          </a:p>
        </p:txBody>
      </p:sp>
      <p:pic>
        <p:nvPicPr>
          <p:cNvPr id="46" name="Picture 45">
            <a:extLst>
              <a:ext uri="{FF2B5EF4-FFF2-40B4-BE49-F238E27FC236}">
                <a16:creationId xmlns:a16="http://schemas.microsoft.com/office/drawing/2014/main" id="{248EAAE8-7F24-7C0C-23C5-3EC301D475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06445" y="7619395"/>
            <a:ext cx="8636353" cy="26250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4097784" y="341375"/>
            <a:ext cx="10092433" cy="7063216"/>
          </a:xfrm>
          <a:prstGeom prst="rect">
            <a:avLst/>
          </a:prstGeom>
        </p:spPr>
        <p:txBody>
          <a:bodyPr lIns="0" tIns="0" rIns="0" bIns="0" rtlCol="0" anchor="t">
            <a:spAutoFit/>
          </a:bodyPr>
          <a:lstStyle/>
          <a:p>
            <a:pPr algn="ctr">
              <a:lnSpc>
                <a:spcPts val="5644"/>
              </a:lnSpc>
              <a:spcBef>
                <a:spcPct val="0"/>
              </a:spcBef>
            </a:pPr>
            <a:r>
              <a:rPr lang="en-US" sz="4031" spc="302" dirty="0">
                <a:solidFill>
                  <a:srgbClr val="F6CE63"/>
                </a:solidFill>
                <a:latin typeface="Rundeck Rough"/>
                <a:ea typeface="Rundeck Rough"/>
                <a:cs typeface="Rundeck Rough"/>
                <a:sym typeface="Rundeck Rough"/>
              </a:rPr>
              <a:t>THEMES &amp; TONE</a:t>
            </a:r>
          </a:p>
          <a:p>
            <a:pPr algn="ctr">
              <a:lnSpc>
                <a:spcPts val="5644"/>
              </a:lnSpc>
              <a:spcBef>
                <a:spcPct val="0"/>
              </a:spcBef>
            </a:pPr>
            <a:endParaRPr lang="en-US" sz="4031" spc="302" dirty="0">
              <a:solidFill>
                <a:srgbClr val="F6CE63"/>
              </a:solidFill>
              <a:latin typeface="Rundeck Rough"/>
              <a:ea typeface="Rundeck Rough"/>
              <a:cs typeface="Rundeck Rough"/>
              <a:sym typeface="Rundeck Rough"/>
            </a:endParaRPr>
          </a:p>
          <a:p>
            <a:pPr algn="ctr">
              <a:lnSpc>
                <a:spcPts val="5644"/>
              </a:lnSpc>
              <a:spcBef>
                <a:spcPct val="0"/>
              </a:spcBef>
            </a:pPr>
            <a:endParaRPr lang="en-US" sz="4031" spc="302" dirty="0">
              <a:solidFill>
                <a:srgbClr val="F6CE63"/>
              </a:solidFill>
              <a:latin typeface="Rundeck Rough"/>
              <a:ea typeface="Rundeck Rough"/>
              <a:cs typeface="Rundeck Rough"/>
              <a:sym typeface="Rundeck Rough"/>
            </a:endParaRPr>
          </a:p>
          <a:p>
            <a:pPr algn="ctr">
              <a:lnSpc>
                <a:spcPts val="5224"/>
              </a:lnSpc>
              <a:spcBef>
                <a:spcPct val="0"/>
              </a:spcBef>
            </a:pPr>
            <a:r>
              <a:rPr lang="en-US" sz="3731" u="sng" spc="279" dirty="0">
                <a:solidFill>
                  <a:srgbClr val="F6CE63"/>
                </a:solidFill>
                <a:latin typeface="Rundeck Rough"/>
                <a:ea typeface="Rundeck Rough"/>
                <a:cs typeface="Rundeck Rough"/>
                <a:sym typeface="Rundeck Rough"/>
              </a:rPr>
              <a:t>THEMES</a:t>
            </a:r>
          </a:p>
          <a:p>
            <a:pPr algn="ctr">
              <a:lnSpc>
                <a:spcPts val="4664"/>
              </a:lnSpc>
              <a:spcBef>
                <a:spcPct val="0"/>
              </a:spcBef>
            </a:pPr>
            <a:r>
              <a:rPr lang="en-US" sz="3331" spc="249" dirty="0">
                <a:solidFill>
                  <a:srgbClr val="F6CE63"/>
                </a:solidFill>
                <a:latin typeface="Rundeck Rough"/>
                <a:ea typeface="Rundeck Rough"/>
                <a:cs typeface="Rundeck Rough"/>
                <a:sym typeface="Rundeck Rough"/>
              </a:rPr>
              <a:t>OBSESSION</a:t>
            </a:r>
          </a:p>
          <a:p>
            <a:pPr algn="ctr">
              <a:lnSpc>
                <a:spcPts val="4664"/>
              </a:lnSpc>
              <a:spcBef>
                <a:spcPct val="0"/>
              </a:spcBef>
            </a:pPr>
            <a:r>
              <a:rPr lang="en-US" sz="3331" spc="249" dirty="0">
                <a:solidFill>
                  <a:srgbClr val="F6CE63"/>
                </a:solidFill>
                <a:latin typeface="Rundeck Rough"/>
                <a:ea typeface="Rundeck Rough"/>
                <a:cs typeface="Rundeck Rough"/>
                <a:sym typeface="Rundeck Rough"/>
              </a:rPr>
              <a:t>ENTITLEMENT</a:t>
            </a:r>
          </a:p>
          <a:p>
            <a:pPr algn="ctr">
              <a:lnSpc>
                <a:spcPts val="4664"/>
              </a:lnSpc>
              <a:spcBef>
                <a:spcPct val="0"/>
              </a:spcBef>
            </a:pPr>
            <a:r>
              <a:rPr lang="en-US" sz="3331" spc="249" dirty="0">
                <a:solidFill>
                  <a:srgbClr val="F6CE63"/>
                </a:solidFill>
                <a:latin typeface="Rundeck Rough"/>
                <a:ea typeface="Rundeck Rough"/>
                <a:cs typeface="Rundeck Rough"/>
                <a:sym typeface="Rundeck Rough"/>
              </a:rPr>
              <a:t>BETRAYAL</a:t>
            </a:r>
          </a:p>
          <a:p>
            <a:pPr algn="ctr">
              <a:lnSpc>
                <a:spcPts val="4664"/>
              </a:lnSpc>
              <a:spcBef>
                <a:spcPct val="0"/>
              </a:spcBef>
            </a:pPr>
            <a:r>
              <a:rPr lang="en-US" sz="3331" spc="249" dirty="0">
                <a:solidFill>
                  <a:srgbClr val="F6CE63"/>
                </a:solidFill>
                <a:latin typeface="Rundeck Rough"/>
                <a:ea typeface="Rundeck Rough"/>
                <a:cs typeface="Rundeck Rough"/>
                <a:sym typeface="Rundeck Rough"/>
              </a:rPr>
              <a:t>CONSEQUENCE</a:t>
            </a:r>
          </a:p>
          <a:p>
            <a:pPr algn="ctr">
              <a:lnSpc>
                <a:spcPts val="4664"/>
              </a:lnSpc>
              <a:spcBef>
                <a:spcPct val="0"/>
              </a:spcBef>
            </a:pPr>
            <a:endParaRPr lang="en-US" sz="3331" spc="249" dirty="0">
              <a:solidFill>
                <a:srgbClr val="F6CE63"/>
              </a:solidFill>
              <a:latin typeface="Rundeck Rough"/>
              <a:ea typeface="Rundeck Rough"/>
              <a:cs typeface="Rundeck Rough"/>
              <a:sym typeface="Rundeck Rough"/>
            </a:endParaRPr>
          </a:p>
          <a:p>
            <a:pPr algn="ctr">
              <a:lnSpc>
                <a:spcPts val="5224"/>
              </a:lnSpc>
              <a:spcBef>
                <a:spcPct val="0"/>
              </a:spcBef>
            </a:pPr>
            <a:r>
              <a:rPr lang="en-US" sz="3731" u="sng" spc="279" dirty="0">
                <a:solidFill>
                  <a:srgbClr val="F6CE63"/>
                </a:solidFill>
                <a:latin typeface="Rundeck Rough"/>
                <a:ea typeface="Rundeck Rough"/>
                <a:cs typeface="Rundeck Rough"/>
                <a:sym typeface="Rundeck Rough"/>
              </a:rPr>
              <a:t>TONE</a:t>
            </a:r>
          </a:p>
          <a:p>
            <a:pPr algn="ctr">
              <a:lnSpc>
                <a:spcPts val="4664"/>
              </a:lnSpc>
              <a:spcBef>
                <a:spcPct val="0"/>
              </a:spcBef>
            </a:pPr>
            <a:r>
              <a:rPr lang="en-US" sz="3331" spc="249" dirty="0">
                <a:solidFill>
                  <a:srgbClr val="F6CE63"/>
                </a:solidFill>
                <a:latin typeface="Rundeck Rough"/>
                <a:ea typeface="Rundeck Rough"/>
                <a:cs typeface="Rundeck Rough"/>
                <a:sym typeface="Rundeck Rough"/>
              </a:rPr>
              <a:t> ELEVATED. INTIMATE. UNSETTLING.</a:t>
            </a:r>
          </a:p>
        </p:txBody>
      </p:sp>
      <p:grpSp>
        <p:nvGrpSpPr>
          <p:cNvPr id="4" name="Group 4"/>
          <p:cNvGrpSpPr/>
          <p:nvPr/>
        </p:nvGrpSpPr>
        <p:grpSpPr>
          <a:xfrm>
            <a:off x="14104421" y="6413809"/>
            <a:ext cx="4183579" cy="3873191"/>
            <a:chOff x="0" y="0"/>
            <a:chExt cx="5578106" cy="5164255"/>
          </a:xfrm>
        </p:grpSpPr>
        <p:sp>
          <p:nvSpPr>
            <p:cNvPr id="5" name="Freeform 5"/>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6" name="TextBox 6"/>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7" name="TextBox 7"/>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8" name="TextBox 8"/>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2133600" y="539524"/>
            <a:ext cx="13488458" cy="7479163"/>
          </a:xfrm>
          <a:prstGeom prst="rect">
            <a:avLst/>
          </a:prstGeom>
        </p:spPr>
        <p:txBody>
          <a:bodyPr wrap="square" lIns="0" tIns="0" rIns="0" bIns="0" rtlCol="0" anchor="t">
            <a:spAutoFit/>
          </a:bodyPr>
          <a:lstStyle/>
          <a:p>
            <a:pPr algn="ctr">
              <a:lnSpc>
                <a:spcPts val="5618"/>
              </a:lnSpc>
              <a:spcBef>
                <a:spcPct val="0"/>
              </a:spcBef>
            </a:pPr>
            <a:r>
              <a:rPr lang="en-US" sz="4012" spc="300" dirty="0">
                <a:solidFill>
                  <a:srgbClr val="F6CE63"/>
                </a:solidFill>
                <a:latin typeface="Rundeck Rough"/>
                <a:ea typeface="Rundeck Rough"/>
                <a:cs typeface="Rundeck Rough"/>
                <a:sym typeface="Rundeck Rough"/>
              </a:rPr>
              <a:t>CONTACT &amp; ASSETS</a:t>
            </a:r>
          </a:p>
          <a:p>
            <a:pPr algn="ctr">
              <a:lnSpc>
                <a:spcPts val="4218"/>
              </a:lnSpc>
              <a:spcBef>
                <a:spcPct val="0"/>
              </a:spcBef>
            </a:pPr>
            <a:endParaRPr lang="en-US" sz="4012" spc="300" dirty="0">
              <a:solidFill>
                <a:srgbClr val="F6CE63"/>
              </a:solidFill>
              <a:latin typeface="Rundeck Rough"/>
              <a:ea typeface="Rundeck Rough"/>
              <a:cs typeface="Rundeck Rough"/>
              <a:sym typeface="Rundeck Rough"/>
            </a:endParaRPr>
          </a:p>
          <a:p>
            <a:pPr algn="ctr">
              <a:lnSpc>
                <a:spcPts val="4218"/>
              </a:lnSpc>
              <a:spcBef>
                <a:spcPct val="0"/>
              </a:spcBef>
            </a:pPr>
            <a:endParaRPr lang="en-US" sz="4012" spc="300" dirty="0">
              <a:solidFill>
                <a:srgbClr val="F6CE63"/>
              </a:solidFill>
              <a:latin typeface="Rundeck Rough"/>
              <a:ea typeface="Rundeck Rough"/>
              <a:cs typeface="Rundeck Rough"/>
              <a:sym typeface="Rundeck Rough"/>
            </a:endParaRPr>
          </a:p>
          <a:p>
            <a:pPr algn="ctr">
              <a:lnSpc>
                <a:spcPts val="4918"/>
              </a:lnSpc>
              <a:spcBef>
                <a:spcPct val="0"/>
              </a:spcBef>
            </a:pPr>
            <a:r>
              <a:rPr lang="en-US" sz="3512" spc="263" dirty="0">
                <a:solidFill>
                  <a:srgbClr val="F6CE63"/>
                </a:solidFill>
                <a:latin typeface="Rundeck Rough"/>
                <a:ea typeface="Rundeck Rough"/>
                <a:cs typeface="Rundeck Rough"/>
                <a:sym typeface="Rundeck Rough"/>
              </a:rPr>
              <a:t>PRODUCTION COMPANIES:</a:t>
            </a:r>
          </a:p>
          <a:p>
            <a:pPr algn="ctr">
              <a:lnSpc>
                <a:spcPts val="4918"/>
              </a:lnSpc>
              <a:spcBef>
                <a:spcPct val="0"/>
              </a:spcBef>
            </a:pPr>
            <a:endParaRPr lang="en-US" sz="3512" spc="263" dirty="0">
              <a:solidFill>
                <a:srgbClr val="F6CE63"/>
              </a:solidFill>
              <a:latin typeface="Rundeck Rough"/>
              <a:ea typeface="Rundeck Rough"/>
              <a:cs typeface="Rundeck Rough"/>
              <a:sym typeface="Rundeck Rough"/>
            </a:endParaRPr>
          </a:p>
          <a:p>
            <a:pPr algn="ctr">
              <a:lnSpc>
                <a:spcPts val="4638"/>
              </a:lnSpc>
              <a:spcBef>
                <a:spcPct val="0"/>
              </a:spcBef>
            </a:pPr>
            <a:r>
              <a:rPr lang="en-US" sz="3312" spc="248" dirty="0">
                <a:solidFill>
                  <a:srgbClr val="F6CE63"/>
                </a:solidFill>
                <a:latin typeface="Rundeck Rough"/>
                <a:ea typeface="Rundeck Rough"/>
                <a:cs typeface="Rundeck Rough"/>
                <a:sym typeface="Rundeck Rough"/>
              </a:rPr>
              <a:t>BISCUIT WHEELS PRODUCTIONS</a:t>
            </a:r>
          </a:p>
          <a:p>
            <a:pPr algn="ctr">
              <a:lnSpc>
                <a:spcPts val="4638"/>
              </a:lnSpc>
              <a:spcBef>
                <a:spcPct val="0"/>
              </a:spcBef>
            </a:pPr>
            <a:r>
              <a:rPr lang="en-US" sz="3312" spc="248" dirty="0">
                <a:solidFill>
                  <a:srgbClr val="F6CE63"/>
                </a:solidFill>
                <a:latin typeface="Rundeck Rough"/>
                <a:ea typeface="Rundeck Rough"/>
                <a:cs typeface="Rundeck Rough"/>
                <a:sym typeface="Rundeck Rough"/>
              </a:rPr>
              <a:t>A KICKLINE PRODUCTION</a:t>
            </a:r>
          </a:p>
          <a:p>
            <a:pPr algn="ctr">
              <a:lnSpc>
                <a:spcPts val="4638"/>
              </a:lnSpc>
              <a:spcBef>
                <a:spcPct val="0"/>
              </a:spcBef>
            </a:pPr>
            <a:endParaRPr lang="en-US" sz="3312" spc="248" dirty="0">
              <a:solidFill>
                <a:srgbClr val="F6CE63"/>
              </a:solidFill>
              <a:latin typeface="Rundeck Rough"/>
              <a:ea typeface="Rundeck Rough"/>
              <a:cs typeface="Rundeck Rough"/>
              <a:sym typeface="Rundeck Rough"/>
            </a:endParaRPr>
          </a:p>
          <a:p>
            <a:pPr algn="ctr">
              <a:lnSpc>
                <a:spcPts val="4218"/>
              </a:lnSpc>
              <a:spcBef>
                <a:spcPct val="0"/>
              </a:spcBef>
            </a:pPr>
            <a:r>
              <a:rPr lang="en-US" sz="3012" spc="225" dirty="0">
                <a:solidFill>
                  <a:srgbClr val="F6CE63"/>
                </a:solidFill>
                <a:latin typeface="Rundeck Rough"/>
                <a:ea typeface="Rundeck Rough"/>
                <a:cs typeface="Rundeck Rough"/>
                <a:sym typeface="Rundeck Rough"/>
              </a:rPr>
              <a:t>EMAIL: BiscuitWheelsProds@gmail.com</a:t>
            </a:r>
          </a:p>
          <a:p>
            <a:pPr algn="ctr">
              <a:lnSpc>
                <a:spcPts val="4218"/>
              </a:lnSpc>
              <a:spcBef>
                <a:spcPct val="0"/>
              </a:spcBef>
            </a:pPr>
            <a:r>
              <a:rPr lang="en-US" sz="3012" spc="225" dirty="0">
                <a:solidFill>
                  <a:srgbClr val="F6CE63"/>
                </a:solidFill>
                <a:latin typeface="Rundeck Rough"/>
                <a:ea typeface="Rundeck Rough"/>
                <a:cs typeface="Rundeck Rough"/>
                <a:sym typeface="Rundeck Rough"/>
              </a:rPr>
              <a:t>PHONE: 609-686-7161</a:t>
            </a:r>
          </a:p>
          <a:p>
            <a:pPr algn="ctr">
              <a:lnSpc>
                <a:spcPts val="4218"/>
              </a:lnSpc>
              <a:spcBef>
                <a:spcPct val="0"/>
              </a:spcBef>
            </a:pPr>
            <a:endParaRPr lang="en-US" sz="3012" spc="225" dirty="0">
              <a:solidFill>
                <a:srgbClr val="F6CE63"/>
              </a:solidFill>
              <a:latin typeface="Rundeck Rough"/>
              <a:ea typeface="Rundeck Rough"/>
              <a:cs typeface="Rundeck Rough"/>
              <a:sym typeface="Rundeck Rough"/>
            </a:endParaRPr>
          </a:p>
          <a:p>
            <a:pPr algn="ctr">
              <a:lnSpc>
                <a:spcPts val="4218"/>
              </a:lnSpc>
              <a:spcBef>
                <a:spcPct val="0"/>
              </a:spcBef>
            </a:pPr>
            <a:r>
              <a:rPr lang="en-US" sz="3012" spc="225" dirty="0">
                <a:solidFill>
                  <a:srgbClr val="F6CE63"/>
                </a:solidFill>
                <a:latin typeface="Rundeck Rough"/>
                <a:ea typeface="Rundeck Rough"/>
                <a:cs typeface="Rundeck Rough"/>
                <a:sym typeface="Rundeck Rough"/>
              </a:rPr>
              <a:t>TRAILER, POSTERS, T-SHIRTS, STILLS</a:t>
            </a:r>
          </a:p>
          <a:p>
            <a:pPr algn="ctr">
              <a:lnSpc>
                <a:spcPts val="4218"/>
              </a:lnSpc>
              <a:spcBef>
                <a:spcPct val="0"/>
              </a:spcBef>
            </a:pPr>
            <a:r>
              <a:rPr lang="en-US" sz="3012" spc="225" dirty="0">
                <a:solidFill>
                  <a:srgbClr val="F6CE63"/>
                </a:solidFill>
                <a:latin typeface="Rundeck Rough"/>
                <a:ea typeface="Rundeck Rough"/>
                <a:cs typeface="Rundeck Rough"/>
                <a:sym typeface="Rundeck Rough"/>
              </a:rPr>
              <a:t>AVAILABLE UPON REQUEST.</a:t>
            </a:r>
          </a:p>
        </p:txBody>
      </p:sp>
      <p:grpSp>
        <p:nvGrpSpPr>
          <p:cNvPr id="4" name="Group 4"/>
          <p:cNvGrpSpPr/>
          <p:nvPr/>
        </p:nvGrpSpPr>
        <p:grpSpPr>
          <a:xfrm>
            <a:off x="14104421" y="6413809"/>
            <a:ext cx="4183579" cy="3873191"/>
            <a:chOff x="0" y="0"/>
            <a:chExt cx="5578106" cy="5164255"/>
          </a:xfrm>
        </p:grpSpPr>
        <p:sp>
          <p:nvSpPr>
            <p:cNvPr id="5" name="Freeform 5"/>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6" name="TextBox 6"/>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7" name="TextBox 7"/>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8" name="TextBox 8"/>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363767"/>
          </a:xfrm>
          <a:custGeom>
            <a:avLst/>
            <a:gdLst/>
            <a:ahLst/>
            <a:cxnLst/>
            <a:rect l="l" t="t" r="r" b="b"/>
            <a:pathLst>
              <a:path w="18288000" h="11363767">
                <a:moveTo>
                  <a:pt x="0" y="0"/>
                </a:moveTo>
                <a:lnTo>
                  <a:pt x="18288000" y="0"/>
                </a:lnTo>
                <a:lnTo>
                  <a:pt x="18288000" y="11363767"/>
                </a:lnTo>
                <a:lnTo>
                  <a:pt x="0" y="11363767"/>
                </a:lnTo>
                <a:lnTo>
                  <a:pt x="0" y="0"/>
                </a:lnTo>
                <a:close/>
              </a:path>
            </a:pathLst>
          </a:custGeom>
          <a:blipFill>
            <a:blip r:embed="rId2"/>
            <a:stretch>
              <a:fillRect t="-47893" b="-93504"/>
            </a:stretch>
          </a:blipFill>
          <a:ln cap="sq">
            <a:noFill/>
            <a:prstDash val="solid"/>
            <a:miter/>
          </a:ln>
        </p:spPr>
        <p:txBody>
          <a:bodyPr/>
          <a:lstStyle/>
          <a:p>
            <a:endParaRPr lang="en-US" dirty="0"/>
          </a:p>
        </p:txBody>
      </p:sp>
      <p:sp>
        <p:nvSpPr>
          <p:cNvPr id="3" name="Freeform 3"/>
          <p:cNvSpPr/>
          <p:nvPr/>
        </p:nvSpPr>
        <p:spPr>
          <a:xfrm>
            <a:off x="167812" y="7658100"/>
            <a:ext cx="3794587" cy="2563515"/>
          </a:xfrm>
          <a:custGeom>
            <a:avLst/>
            <a:gdLst/>
            <a:ahLst/>
            <a:cxnLst/>
            <a:rect l="l" t="t" r="r" b="b"/>
            <a:pathLst>
              <a:path w="2453536" h="2136856">
                <a:moveTo>
                  <a:pt x="0" y="0"/>
                </a:moveTo>
                <a:lnTo>
                  <a:pt x="2453536" y="0"/>
                </a:lnTo>
                <a:lnTo>
                  <a:pt x="2453536" y="2136856"/>
                </a:lnTo>
                <a:lnTo>
                  <a:pt x="0" y="2136856"/>
                </a:lnTo>
                <a:lnTo>
                  <a:pt x="0" y="0"/>
                </a:lnTo>
                <a:close/>
              </a:path>
            </a:pathLst>
          </a:custGeom>
          <a:blipFill>
            <a:blip r:embed="rId3"/>
            <a:stretch>
              <a:fillRect t="-7409" b="-7409"/>
            </a:stretch>
          </a:blipFill>
        </p:spPr>
        <p:txBody>
          <a:bodyPr/>
          <a:lstStyle/>
          <a:p>
            <a:endParaRPr lang="en-US" dirty="0"/>
          </a:p>
        </p:txBody>
      </p:sp>
      <p:sp>
        <p:nvSpPr>
          <p:cNvPr id="4" name="Freeform 4"/>
          <p:cNvSpPr/>
          <p:nvPr/>
        </p:nvSpPr>
        <p:spPr>
          <a:xfrm>
            <a:off x="13716001" y="8115301"/>
            <a:ext cx="4368786" cy="1856802"/>
          </a:xfrm>
          <a:custGeom>
            <a:avLst/>
            <a:gdLst/>
            <a:ahLst/>
            <a:cxnLst/>
            <a:rect l="l" t="t" r="r" b="b"/>
            <a:pathLst>
              <a:path w="2850739" h="1427605">
                <a:moveTo>
                  <a:pt x="0" y="0"/>
                </a:moveTo>
                <a:lnTo>
                  <a:pt x="2850739" y="0"/>
                </a:lnTo>
                <a:lnTo>
                  <a:pt x="2850739" y="1427606"/>
                </a:lnTo>
                <a:lnTo>
                  <a:pt x="0" y="1427606"/>
                </a:lnTo>
                <a:lnTo>
                  <a:pt x="0" y="0"/>
                </a:lnTo>
                <a:close/>
              </a:path>
            </a:pathLst>
          </a:custGeom>
          <a:blipFill>
            <a:blip r:embed="rId4"/>
            <a:stretch>
              <a:fillRect l="-42536" t="-775656" r="-157402" b="-22750"/>
            </a:stretch>
          </a:blipFill>
        </p:spPr>
        <p:txBody>
          <a:bodyPr/>
          <a:lstStyle/>
          <a:p>
            <a:endParaRPr lang="en-US" dirty="0"/>
          </a:p>
        </p:txBody>
      </p:sp>
      <p:grpSp>
        <p:nvGrpSpPr>
          <p:cNvPr id="5" name="Group 5"/>
          <p:cNvGrpSpPr/>
          <p:nvPr/>
        </p:nvGrpSpPr>
        <p:grpSpPr>
          <a:xfrm>
            <a:off x="3623624" y="0"/>
            <a:ext cx="11040751" cy="10221615"/>
            <a:chOff x="0" y="0"/>
            <a:chExt cx="14721002" cy="13628820"/>
          </a:xfrm>
        </p:grpSpPr>
        <p:sp>
          <p:nvSpPr>
            <p:cNvPr id="6" name="Freeform 6"/>
            <p:cNvSpPr/>
            <p:nvPr/>
          </p:nvSpPr>
          <p:spPr>
            <a:xfrm>
              <a:off x="3695784" y="0"/>
              <a:ext cx="10093231" cy="13628820"/>
            </a:xfrm>
            <a:custGeom>
              <a:avLst/>
              <a:gdLst/>
              <a:ahLst/>
              <a:cxnLst/>
              <a:rect l="l" t="t" r="r" b="b"/>
              <a:pathLst>
                <a:path w="10093231" h="13628820">
                  <a:moveTo>
                    <a:pt x="0" y="0"/>
                  </a:moveTo>
                  <a:lnTo>
                    <a:pt x="10093231" y="0"/>
                  </a:lnTo>
                  <a:lnTo>
                    <a:pt x="10093231" y="13628820"/>
                  </a:lnTo>
                  <a:lnTo>
                    <a:pt x="0" y="13628820"/>
                  </a:lnTo>
                  <a:lnTo>
                    <a:pt x="0" y="0"/>
                  </a:lnTo>
                  <a:close/>
                </a:path>
              </a:pathLst>
            </a:custGeom>
            <a:blipFill>
              <a:blip r:embed="rId5"/>
              <a:stretch>
                <a:fillRect l="-58837" t="-19411" r="-32877" b="-93559"/>
              </a:stretch>
            </a:blipFill>
          </p:spPr>
          <p:txBody>
            <a:bodyPr/>
            <a:lstStyle/>
            <a:p>
              <a:endParaRPr lang="en-US" dirty="0"/>
            </a:p>
          </p:txBody>
        </p:sp>
        <p:sp>
          <p:nvSpPr>
            <p:cNvPr id="7" name="TextBox 7"/>
            <p:cNvSpPr txBox="1"/>
            <p:nvPr/>
          </p:nvSpPr>
          <p:spPr>
            <a:xfrm>
              <a:off x="0" y="11512066"/>
              <a:ext cx="14721002" cy="1044891"/>
            </a:xfrm>
            <a:prstGeom prst="rect">
              <a:avLst/>
            </a:prstGeom>
          </p:spPr>
          <p:txBody>
            <a:bodyPr lIns="0" tIns="0" rIns="0" bIns="0" rtlCol="0" anchor="t">
              <a:spAutoFit/>
            </a:bodyPr>
            <a:lstStyle/>
            <a:p>
              <a:pPr algn="ctr">
                <a:lnSpc>
                  <a:spcPts val="4648"/>
                </a:lnSpc>
              </a:pPr>
              <a:r>
                <a:rPr lang="en-US" sz="5164" spc="-351" dirty="0">
                  <a:solidFill>
                    <a:srgbClr val="98692D"/>
                  </a:solidFill>
                  <a:latin typeface="Rundeck Rough"/>
                  <a:ea typeface="Rundeck Rough"/>
                  <a:cs typeface="Rundeck Rough"/>
                  <a:sym typeface="Rundeck Rough"/>
                </a:rPr>
                <a:t>DEATH   CHOCOLATE</a:t>
              </a:r>
            </a:p>
          </p:txBody>
        </p:sp>
        <p:sp>
          <p:nvSpPr>
            <p:cNvPr id="8" name="TextBox 8"/>
            <p:cNvSpPr txBox="1"/>
            <p:nvPr/>
          </p:nvSpPr>
          <p:spPr>
            <a:xfrm>
              <a:off x="5340197" y="11123024"/>
              <a:ext cx="1208366" cy="1908731"/>
            </a:xfrm>
            <a:prstGeom prst="rect">
              <a:avLst/>
            </a:prstGeom>
          </p:spPr>
          <p:txBody>
            <a:bodyPr lIns="0" tIns="0" rIns="0" bIns="0" rtlCol="0" anchor="t">
              <a:spAutoFit/>
            </a:bodyPr>
            <a:lstStyle/>
            <a:p>
              <a:pPr algn="ctr">
                <a:lnSpc>
                  <a:spcPts val="12036"/>
                </a:lnSpc>
              </a:pPr>
              <a:r>
                <a:rPr lang="en-US" sz="8597" b="1" dirty="0">
                  <a:solidFill>
                    <a:srgbClr val="D65F52"/>
                  </a:solidFill>
                  <a:latin typeface="ITC Edwardian Script Bold"/>
                  <a:ea typeface="ITC Edwardian Script Bold"/>
                  <a:cs typeface="ITC Edwardian Script Bold"/>
                  <a:sym typeface="ITC Edwardian Script Bold"/>
                </a:rPr>
                <a:t>by</a:t>
              </a:r>
            </a:p>
          </p:txBody>
        </p:sp>
        <p:sp>
          <p:nvSpPr>
            <p:cNvPr id="9" name="TextBox 9"/>
            <p:cNvSpPr txBox="1"/>
            <p:nvPr/>
          </p:nvSpPr>
          <p:spPr>
            <a:xfrm>
              <a:off x="5643183" y="12574792"/>
              <a:ext cx="7281133" cy="560579"/>
            </a:xfrm>
            <a:prstGeom prst="rect">
              <a:avLst/>
            </a:prstGeom>
          </p:spPr>
          <p:txBody>
            <a:bodyPr lIns="0" tIns="0" rIns="0" bIns="0" rtlCol="0" anchor="t">
              <a:spAutoFit/>
            </a:bodyPr>
            <a:lstStyle/>
            <a:p>
              <a:pPr algn="ctr">
                <a:lnSpc>
                  <a:spcPts val="2498"/>
                </a:lnSpc>
              </a:pPr>
              <a:r>
                <a:rPr lang="en-US" sz="2776" spc="-188" dirty="0">
                  <a:solidFill>
                    <a:srgbClr val="F6CE63"/>
                  </a:solidFill>
                  <a:latin typeface="Rundeck Rough"/>
                  <a:ea typeface="Rundeck Rough"/>
                  <a:cs typeface="Rundeck Rough"/>
                  <a:sym typeface="Rundeck Rough"/>
                </a:rPr>
                <a:t>SHORT FILM</a:t>
              </a:r>
            </a:p>
          </p:txBody>
        </p:sp>
      </p:grpSp>
      <p:sp>
        <p:nvSpPr>
          <p:cNvPr id="10" name="TextBox 10"/>
          <p:cNvSpPr txBox="1"/>
          <p:nvPr/>
        </p:nvSpPr>
        <p:spPr>
          <a:xfrm>
            <a:off x="4104" y="869282"/>
            <a:ext cx="7239039" cy="1505879"/>
          </a:xfrm>
          <a:prstGeom prst="rect">
            <a:avLst/>
          </a:prstGeom>
        </p:spPr>
        <p:txBody>
          <a:bodyPr lIns="0" tIns="0" rIns="0" bIns="0" rtlCol="0" anchor="t">
            <a:spAutoFit/>
          </a:bodyPr>
          <a:lstStyle/>
          <a:p>
            <a:pPr algn="ctr">
              <a:lnSpc>
                <a:spcPts val="3577"/>
              </a:lnSpc>
            </a:pPr>
            <a:r>
              <a:rPr lang="en-US" sz="3975" spc="-270" dirty="0">
                <a:solidFill>
                  <a:srgbClr val="F6CE63"/>
                </a:solidFill>
                <a:latin typeface="Rundeck Rough"/>
                <a:ea typeface="Rundeck Rough"/>
                <a:cs typeface="Rundeck Rough"/>
                <a:sym typeface="Rundeck Rough"/>
              </a:rPr>
              <a:t>HOW FAR WILL YOU GO TO GET </a:t>
            </a:r>
          </a:p>
          <a:p>
            <a:pPr algn="ctr">
              <a:lnSpc>
                <a:spcPts val="3577"/>
              </a:lnSpc>
            </a:pPr>
            <a:r>
              <a:rPr lang="en-US" sz="3975" spc="-270" dirty="0">
                <a:solidFill>
                  <a:srgbClr val="F6CE63"/>
                </a:solidFill>
                <a:latin typeface="Rundeck Rough"/>
                <a:ea typeface="Rundeck Rough"/>
                <a:cs typeface="Rundeck Rough"/>
                <a:sym typeface="Rundeck Rough"/>
              </a:rPr>
              <a:t>WHAT YOU CAN’T HAVE?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Freeform 3"/>
          <p:cNvSpPr/>
          <p:nvPr/>
        </p:nvSpPr>
        <p:spPr>
          <a:xfrm>
            <a:off x="7340614" y="0"/>
            <a:ext cx="3606772" cy="4870200"/>
          </a:xfrm>
          <a:custGeom>
            <a:avLst/>
            <a:gdLst/>
            <a:ahLst/>
            <a:cxnLst/>
            <a:rect l="l" t="t" r="r" b="b"/>
            <a:pathLst>
              <a:path w="3606772" h="4870200">
                <a:moveTo>
                  <a:pt x="0" y="0"/>
                </a:moveTo>
                <a:lnTo>
                  <a:pt x="3606772" y="0"/>
                </a:lnTo>
                <a:lnTo>
                  <a:pt x="3606772" y="4870200"/>
                </a:lnTo>
                <a:lnTo>
                  <a:pt x="0" y="4870200"/>
                </a:lnTo>
                <a:lnTo>
                  <a:pt x="0" y="0"/>
                </a:lnTo>
                <a:close/>
              </a:path>
            </a:pathLst>
          </a:custGeom>
          <a:blipFill>
            <a:blip r:embed="rId3"/>
            <a:stretch>
              <a:fillRect l="-58837" t="-19411" r="-32877" b="-93559"/>
            </a:stretch>
          </a:blipFill>
        </p:spPr>
        <p:txBody>
          <a:bodyPr/>
          <a:lstStyle/>
          <a:p>
            <a:endParaRPr lang="en-US" dirty="0"/>
          </a:p>
        </p:txBody>
      </p:sp>
      <p:sp>
        <p:nvSpPr>
          <p:cNvPr id="4" name="TextBox 4"/>
          <p:cNvSpPr txBox="1"/>
          <p:nvPr/>
        </p:nvSpPr>
        <p:spPr>
          <a:xfrm>
            <a:off x="0" y="5143500"/>
            <a:ext cx="18288000" cy="1054404"/>
          </a:xfrm>
          <a:prstGeom prst="rect">
            <a:avLst/>
          </a:prstGeom>
        </p:spPr>
        <p:txBody>
          <a:bodyPr lIns="0" tIns="0" rIns="0" bIns="0" rtlCol="0" anchor="t">
            <a:spAutoFit/>
          </a:bodyPr>
          <a:lstStyle/>
          <a:p>
            <a:pPr algn="ctr">
              <a:lnSpc>
                <a:spcPts val="3577"/>
              </a:lnSpc>
            </a:pPr>
            <a:r>
              <a:rPr lang="en-US" sz="3975" spc="-270" dirty="0">
                <a:solidFill>
                  <a:srgbClr val="F6CE63"/>
                </a:solidFill>
                <a:latin typeface="Rundeck Rough"/>
                <a:ea typeface="Rundeck Rough"/>
                <a:cs typeface="Rundeck Rough"/>
                <a:sym typeface="Rundeck Rough"/>
              </a:rPr>
              <a:t>HOW FAR WILL YOU GO TO GET </a:t>
            </a:r>
          </a:p>
          <a:p>
            <a:pPr algn="ctr">
              <a:lnSpc>
                <a:spcPts val="3577"/>
              </a:lnSpc>
            </a:pPr>
            <a:r>
              <a:rPr lang="en-US" sz="3975" spc="-270" dirty="0">
                <a:solidFill>
                  <a:srgbClr val="F6CE63"/>
                </a:solidFill>
                <a:latin typeface="Rundeck Rough"/>
                <a:ea typeface="Rundeck Rough"/>
                <a:cs typeface="Rundeck Rough"/>
                <a:sym typeface="Rundeck Rough"/>
              </a:rPr>
              <a:t>WHAT YOU CAN’T HAVE?</a:t>
            </a:r>
          </a:p>
        </p:txBody>
      </p:sp>
      <p:grpSp>
        <p:nvGrpSpPr>
          <p:cNvPr id="5" name="Group 5"/>
          <p:cNvGrpSpPr/>
          <p:nvPr/>
        </p:nvGrpSpPr>
        <p:grpSpPr>
          <a:xfrm>
            <a:off x="1377592" y="482633"/>
            <a:ext cx="15532815" cy="1952467"/>
            <a:chOff x="0" y="0"/>
            <a:chExt cx="20710420" cy="2603289"/>
          </a:xfrm>
        </p:grpSpPr>
        <p:sp>
          <p:nvSpPr>
            <p:cNvPr id="6" name="TextBox 6"/>
            <p:cNvSpPr txBox="1"/>
            <p:nvPr/>
          </p:nvSpPr>
          <p:spPr>
            <a:xfrm>
              <a:off x="0" y="129964"/>
              <a:ext cx="20710420" cy="1843485"/>
            </a:xfrm>
            <a:prstGeom prst="rect">
              <a:avLst/>
            </a:prstGeom>
          </p:spPr>
          <p:txBody>
            <a:bodyPr lIns="0" tIns="0" rIns="0" bIns="0" rtlCol="0" anchor="t">
              <a:spAutoFit/>
            </a:bodyPr>
            <a:lstStyle/>
            <a:p>
              <a:pPr algn="ctr">
                <a:lnSpc>
                  <a:spcPts val="8134"/>
                </a:lnSpc>
              </a:pPr>
              <a:r>
                <a:rPr lang="en-US" sz="9037" spc="-614" dirty="0">
                  <a:solidFill>
                    <a:srgbClr val="98692D"/>
                  </a:solidFill>
                  <a:latin typeface="Rundeck Rough"/>
                  <a:ea typeface="Rundeck Rough"/>
                  <a:cs typeface="Rundeck Rough"/>
                  <a:sym typeface="Rundeck Rough"/>
                </a:rPr>
                <a:t>DEATH   CHOCOLATE</a:t>
              </a:r>
            </a:p>
          </p:txBody>
        </p:sp>
        <p:sp>
          <p:nvSpPr>
            <p:cNvPr id="7" name="TextBox 7"/>
            <p:cNvSpPr txBox="1"/>
            <p:nvPr/>
          </p:nvSpPr>
          <p:spPr>
            <a:xfrm>
              <a:off x="7512921" y="-228600"/>
              <a:ext cx="1700004" cy="2686115"/>
            </a:xfrm>
            <a:prstGeom prst="rect">
              <a:avLst/>
            </a:prstGeom>
          </p:spPr>
          <p:txBody>
            <a:bodyPr lIns="0" tIns="0" rIns="0" bIns="0" rtlCol="0" anchor="t">
              <a:spAutoFit/>
            </a:bodyPr>
            <a:lstStyle/>
            <a:p>
              <a:pPr algn="ctr">
                <a:lnSpc>
                  <a:spcPts val="16934"/>
                </a:lnSpc>
              </a:pPr>
              <a:r>
                <a:rPr lang="en-US" sz="12095" b="1" dirty="0">
                  <a:solidFill>
                    <a:srgbClr val="D65F52"/>
                  </a:solidFill>
                  <a:latin typeface="ITC Edwardian Script Bold"/>
                  <a:ea typeface="ITC Edwardian Script Bold"/>
                  <a:cs typeface="ITC Edwardian Script Bold"/>
                  <a:sym typeface="ITC Edwardian Script Bold"/>
                </a:rPr>
                <a:t>by</a:t>
              </a:r>
            </a:p>
          </p:txBody>
        </p:sp>
        <p:sp>
          <p:nvSpPr>
            <p:cNvPr id="8" name="TextBox 8"/>
            <p:cNvSpPr txBox="1"/>
            <p:nvPr/>
          </p:nvSpPr>
          <p:spPr>
            <a:xfrm>
              <a:off x="7939180" y="1818506"/>
              <a:ext cx="10243551" cy="784783"/>
            </a:xfrm>
            <a:prstGeom prst="rect">
              <a:avLst/>
            </a:prstGeom>
          </p:spPr>
          <p:txBody>
            <a:bodyPr lIns="0" tIns="0" rIns="0" bIns="0" rtlCol="0" anchor="t">
              <a:spAutoFit/>
            </a:bodyPr>
            <a:lstStyle/>
            <a:p>
              <a:pPr algn="ctr">
                <a:lnSpc>
                  <a:spcPts val="3515"/>
                </a:lnSpc>
              </a:pPr>
              <a:r>
                <a:rPr lang="en-US" sz="3905" spc="-265" dirty="0">
                  <a:solidFill>
                    <a:srgbClr val="F6CE63"/>
                  </a:solidFill>
                  <a:latin typeface="Rundeck Rough"/>
                  <a:ea typeface="Rundeck Rough"/>
                  <a:cs typeface="Rundeck Rough"/>
                  <a:sym typeface="Rundeck Rough"/>
                </a:rPr>
                <a:t>SHORT FILM</a:t>
              </a:r>
            </a:p>
          </p:txBody>
        </p:sp>
      </p:grpSp>
      <p:sp>
        <p:nvSpPr>
          <p:cNvPr id="9" name="TextBox 9"/>
          <p:cNvSpPr txBox="1"/>
          <p:nvPr/>
        </p:nvSpPr>
        <p:spPr>
          <a:xfrm>
            <a:off x="0" y="6907411"/>
            <a:ext cx="18288000" cy="409599"/>
          </a:xfrm>
          <a:prstGeom prst="rect">
            <a:avLst/>
          </a:prstGeom>
        </p:spPr>
        <p:txBody>
          <a:bodyPr lIns="0" tIns="0" rIns="0" bIns="0" rtlCol="0" anchor="t">
            <a:spAutoFit/>
          </a:bodyPr>
          <a:lstStyle/>
          <a:p>
            <a:pPr algn="ctr">
              <a:lnSpc>
                <a:spcPts val="3053"/>
              </a:lnSpc>
            </a:pPr>
            <a:r>
              <a:rPr lang="en-US" sz="3393" spc="-230" dirty="0">
                <a:solidFill>
                  <a:srgbClr val="F6CE63"/>
                </a:solidFill>
                <a:latin typeface="Rundeck Rough"/>
                <a:ea typeface="Rundeck Rough"/>
                <a:cs typeface="Rundeck Rough"/>
                <a:sym typeface="Rundeck Rough"/>
              </a:rPr>
              <a:t>11 MIN 34 SEC | USA | ENGLISH | DRAMEDY</a:t>
            </a:r>
          </a:p>
        </p:txBody>
      </p:sp>
      <p:sp>
        <p:nvSpPr>
          <p:cNvPr id="10" name="Freeform 10"/>
          <p:cNvSpPr/>
          <p:nvPr/>
        </p:nvSpPr>
        <p:spPr>
          <a:xfrm>
            <a:off x="5512173" y="7921536"/>
            <a:ext cx="2673528" cy="2673528"/>
          </a:xfrm>
          <a:custGeom>
            <a:avLst/>
            <a:gdLst/>
            <a:ahLst/>
            <a:cxnLst/>
            <a:rect l="l" t="t" r="r" b="b"/>
            <a:pathLst>
              <a:path w="2673528" h="2673528">
                <a:moveTo>
                  <a:pt x="0" y="0"/>
                </a:moveTo>
                <a:lnTo>
                  <a:pt x="2673528" y="0"/>
                </a:lnTo>
                <a:lnTo>
                  <a:pt x="2673528" y="2673528"/>
                </a:lnTo>
                <a:lnTo>
                  <a:pt x="0" y="2673528"/>
                </a:lnTo>
                <a:lnTo>
                  <a:pt x="0" y="0"/>
                </a:lnTo>
                <a:close/>
              </a:path>
            </a:pathLst>
          </a:custGeom>
          <a:blipFill>
            <a:blip r:embed="rId4"/>
            <a:stretch>
              <a:fillRect/>
            </a:stretch>
          </a:blipFill>
        </p:spPr>
        <p:txBody>
          <a:bodyPr/>
          <a:lstStyle/>
          <a:p>
            <a:endParaRPr lang="en-US" dirty="0"/>
          </a:p>
        </p:txBody>
      </p:sp>
      <p:sp>
        <p:nvSpPr>
          <p:cNvPr id="11" name="Freeform 11"/>
          <p:cNvSpPr/>
          <p:nvPr/>
        </p:nvSpPr>
        <p:spPr>
          <a:xfrm>
            <a:off x="10573951" y="8491371"/>
            <a:ext cx="2667579" cy="1533858"/>
          </a:xfrm>
          <a:custGeom>
            <a:avLst/>
            <a:gdLst/>
            <a:ahLst/>
            <a:cxnLst/>
            <a:rect l="l" t="t" r="r" b="b"/>
            <a:pathLst>
              <a:path w="2667579" h="1533858">
                <a:moveTo>
                  <a:pt x="0" y="0"/>
                </a:moveTo>
                <a:lnTo>
                  <a:pt x="2667579" y="0"/>
                </a:lnTo>
                <a:lnTo>
                  <a:pt x="2667579" y="1533858"/>
                </a:lnTo>
                <a:lnTo>
                  <a:pt x="0" y="1533858"/>
                </a:lnTo>
                <a:lnTo>
                  <a:pt x="0" y="0"/>
                </a:lnTo>
                <a:close/>
              </a:path>
            </a:pathLst>
          </a:custGeom>
          <a:blipFill>
            <a:blip r:embed="rId5"/>
            <a:stretch>
              <a:fillRect l="-56249" t="-775656" r="-188139" b="-22750"/>
            </a:stretch>
          </a:blipFill>
        </p:spPr>
        <p:txBody>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4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grpSp>
        <p:nvGrpSpPr>
          <p:cNvPr id="3" name="Group 3"/>
          <p:cNvGrpSpPr/>
          <p:nvPr/>
        </p:nvGrpSpPr>
        <p:grpSpPr>
          <a:xfrm>
            <a:off x="14104421" y="6413809"/>
            <a:ext cx="4183579" cy="3873191"/>
            <a:chOff x="0" y="0"/>
            <a:chExt cx="5578106" cy="5164255"/>
          </a:xfrm>
        </p:grpSpPr>
        <p:sp>
          <p:nvSpPr>
            <p:cNvPr id="4" name="Freeform 4"/>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5" name="TextBox 5"/>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6" name="TextBox 6"/>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7" name="TextBox 7"/>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grpSp>
        <p:nvGrpSpPr>
          <p:cNvPr id="8" name="Group 8"/>
          <p:cNvGrpSpPr/>
          <p:nvPr/>
        </p:nvGrpSpPr>
        <p:grpSpPr>
          <a:xfrm>
            <a:off x="-181880" y="0"/>
            <a:ext cx="14888480" cy="10287000"/>
            <a:chOff x="0" y="0"/>
            <a:chExt cx="10253293" cy="13716000"/>
          </a:xfrm>
        </p:grpSpPr>
        <p:sp>
          <p:nvSpPr>
            <p:cNvPr id="9" name="Freeform 9"/>
            <p:cNvSpPr/>
            <p:nvPr/>
          </p:nvSpPr>
          <p:spPr>
            <a:xfrm>
              <a:off x="157795" y="0"/>
              <a:ext cx="10095498" cy="13494450"/>
            </a:xfrm>
            <a:custGeom>
              <a:avLst/>
              <a:gdLst/>
              <a:ahLst/>
              <a:cxnLst/>
              <a:rect l="l" t="t" r="r" b="b"/>
              <a:pathLst>
                <a:path w="10095498" h="13494450">
                  <a:moveTo>
                    <a:pt x="0" y="0"/>
                  </a:moveTo>
                  <a:lnTo>
                    <a:pt x="10095498" y="0"/>
                  </a:lnTo>
                  <a:lnTo>
                    <a:pt x="10095498" y="13494450"/>
                  </a:lnTo>
                  <a:lnTo>
                    <a:pt x="0" y="13494450"/>
                  </a:lnTo>
                  <a:lnTo>
                    <a:pt x="0" y="0"/>
                  </a:lnTo>
                  <a:close/>
                </a:path>
              </a:pathLst>
            </a:custGeom>
            <a:blipFill>
              <a:blip r:embed="rId2"/>
              <a:stretch>
                <a:fillRect t="-12093" b="-125"/>
              </a:stretch>
            </a:blipFill>
            <a:ln cap="sq">
              <a:noFill/>
              <a:prstDash val="solid"/>
              <a:miter/>
            </a:ln>
          </p:spPr>
          <p:txBody>
            <a:bodyPr/>
            <a:lstStyle/>
            <a:p>
              <a:endParaRPr lang="en-US" dirty="0"/>
            </a:p>
          </p:txBody>
        </p:sp>
        <p:sp>
          <p:nvSpPr>
            <p:cNvPr id="10" name="Freeform 10"/>
            <p:cNvSpPr/>
            <p:nvPr/>
          </p:nvSpPr>
          <p:spPr>
            <a:xfrm>
              <a:off x="0" y="11381310"/>
              <a:ext cx="2334690" cy="2334690"/>
            </a:xfrm>
            <a:custGeom>
              <a:avLst/>
              <a:gdLst/>
              <a:ahLst/>
              <a:cxnLst/>
              <a:rect l="l" t="t" r="r" b="b"/>
              <a:pathLst>
                <a:path w="2334690" h="2334690">
                  <a:moveTo>
                    <a:pt x="0" y="0"/>
                  </a:moveTo>
                  <a:lnTo>
                    <a:pt x="2334690" y="0"/>
                  </a:lnTo>
                  <a:lnTo>
                    <a:pt x="2334690" y="2334690"/>
                  </a:lnTo>
                  <a:lnTo>
                    <a:pt x="0" y="2334690"/>
                  </a:lnTo>
                  <a:lnTo>
                    <a:pt x="0" y="0"/>
                  </a:lnTo>
                  <a:close/>
                </a:path>
              </a:pathLst>
            </a:custGeom>
            <a:blipFill>
              <a:blip r:embed="rId4"/>
              <a:stretch>
                <a:fillRect/>
              </a:stretch>
            </a:blipFill>
          </p:spPr>
          <p:txBody>
            <a:bodyPr/>
            <a:lstStyle/>
            <a:p>
              <a:endParaRPr lang="en-US" dirty="0"/>
            </a:p>
          </p:txBody>
        </p:sp>
        <p:sp>
          <p:nvSpPr>
            <p:cNvPr id="11" name="TextBox 11"/>
            <p:cNvSpPr txBox="1"/>
            <p:nvPr/>
          </p:nvSpPr>
          <p:spPr>
            <a:xfrm>
              <a:off x="176333" y="6722414"/>
              <a:ext cx="10051746" cy="868287"/>
            </a:xfrm>
            <a:prstGeom prst="rect">
              <a:avLst/>
            </a:prstGeom>
          </p:spPr>
          <p:txBody>
            <a:bodyPr lIns="0" tIns="0" rIns="0" bIns="0" rtlCol="0" anchor="t">
              <a:spAutoFit/>
            </a:bodyPr>
            <a:lstStyle/>
            <a:p>
              <a:pPr algn="ctr">
                <a:lnSpc>
                  <a:spcPts val="3828"/>
                </a:lnSpc>
              </a:pPr>
              <a:r>
                <a:rPr lang="en-US" sz="4254" spc="-289" dirty="0">
                  <a:solidFill>
                    <a:srgbClr val="98692D"/>
                  </a:solidFill>
                  <a:latin typeface="Rundeck Rough"/>
                  <a:ea typeface="Rundeck Rough"/>
                  <a:cs typeface="Rundeck Rough"/>
                  <a:sym typeface="Rundeck Rough"/>
                </a:rPr>
                <a:t>DEATH   CHOCOLATE</a:t>
              </a:r>
            </a:p>
          </p:txBody>
        </p:sp>
        <p:sp>
          <p:nvSpPr>
            <p:cNvPr id="12" name="TextBox 12"/>
            <p:cNvSpPr txBox="1"/>
            <p:nvPr/>
          </p:nvSpPr>
          <p:spPr>
            <a:xfrm>
              <a:off x="3822709" y="6557024"/>
              <a:ext cx="825092" cy="1261527"/>
            </a:xfrm>
            <a:prstGeom prst="rect">
              <a:avLst/>
            </a:prstGeom>
          </p:spPr>
          <p:txBody>
            <a:bodyPr lIns="0" tIns="0" rIns="0" bIns="0" rtlCol="0" anchor="t">
              <a:spAutoFit/>
            </a:bodyPr>
            <a:lstStyle/>
            <a:p>
              <a:pPr algn="ctr">
                <a:lnSpc>
                  <a:spcPts val="7970"/>
                </a:lnSpc>
              </a:pPr>
              <a:r>
                <a:rPr lang="en-US" sz="5693" b="1" dirty="0">
                  <a:solidFill>
                    <a:srgbClr val="D65F52"/>
                  </a:solidFill>
                  <a:latin typeface="ITC Edwardian Script Bold"/>
                  <a:ea typeface="ITC Edwardian Script Bold"/>
                  <a:cs typeface="ITC Edwardian Script Bold"/>
                  <a:sym typeface="ITC Edwardian Script Bold"/>
                </a:rPr>
                <a:t>by</a:t>
              </a:r>
            </a:p>
          </p:txBody>
        </p:sp>
        <p:sp>
          <p:nvSpPr>
            <p:cNvPr id="13" name="TextBox 13"/>
            <p:cNvSpPr txBox="1"/>
            <p:nvPr/>
          </p:nvSpPr>
          <p:spPr>
            <a:xfrm>
              <a:off x="194871" y="238313"/>
              <a:ext cx="9996132" cy="805024"/>
            </a:xfrm>
            <a:prstGeom prst="rect">
              <a:avLst/>
            </a:prstGeom>
          </p:spPr>
          <p:txBody>
            <a:bodyPr lIns="0" tIns="0" rIns="0" bIns="0" rtlCol="0" anchor="t">
              <a:spAutoFit/>
            </a:bodyPr>
            <a:lstStyle/>
            <a:p>
              <a:pPr algn="ctr">
                <a:lnSpc>
                  <a:spcPts val="2048"/>
                </a:lnSpc>
              </a:pPr>
              <a:r>
                <a:rPr lang="en-US" sz="2276" spc="-154" dirty="0">
                  <a:solidFill>
                    <a:srgbClr val="F6CE63"/>
                  </a:solidFill>
                  <a:latin typeface="Rundeck Rough"/>
                  <a:ea typeface="Rundeck Rough"/>
                  <a:cs typeface="Rundeck Rough"/>
                  <a:sym typeface="Rundeck Rough"/>
                </a:rPr>
                <a:t>HOW FAR WILL YOU GO TO GET</a:t>
              </a:r>
            </a:p>
            <a:p>
              <a:pPr algn="ctr">
                <a:lnSpc>
                  <a:spcPts val="2048"/>
                </a:lnSpc>
              </a:pPr>
              <a:r>
                <a:rPr lang="en-US" sz="2276" spc="-154" dirty="0">
                  <a:solidFill>
                    <a:srgbClr val="F6CE63"/>
                  </a:solidFill>
                  <a:latin typeface="Rundeck Rough"/>
                  <a:ea typeface="Rundeck Rough"/>
                  <a:cs typeface="Rundeck Rough"/>
                  <a:sym typeface="Rundeck Rough"/>
                </a:rPr>
                <a:t>WHAT YOU CAN’T HAVE?</a:t>
              </a:r>
            </a:p>
          </p:txBody>
        </p:sp>
        <p:sp>
          <p:nvSpPr>
            <p:cNvPr id="14" name="Freeform 14"/>
            <p:cNvSpPr/>
            <p:nvPr/>
          </p:nvSpPr>
          <p:spPr>
            <a:xfrm>
              <a:off x="7894960" y="12113180"/>
              <a:ext cx="2022723" cy="1163066"/>
            </a:xfrm>
            <a:custGeom>
              <a:avLst/>
              <a:gdLst/>
              <a:ahLst/>
              <a:cxnLst/>
              <a:rect l="l" t="t" r="r" b="b"/>
              <a:pathLst>
                <a:path w="2022723" h="1163066">
                  <a:moveTo>
                    <a:pt x="0" y="0"/>
                  </a:moveTo>
                  <a:lnTo>
                    <a:pt x="2022723" y="0"/>
                  </a:lnTo>
                  <a:lnTo>
                    <a:pt x="2022723" y="1163065"/>
                  </a:lnTo>
                  <a:lnTo>
                    <a:pt x="0" y="1163065"/>
                  </a:lnTo>
                  <a:lnTo>
                    <a:pt x="0" y="0"/>
                  </a:lnTo>
                  <a:close/>
                </a:path>
              </a:pathLst>
            </a:custGeom>
            <a:blipFill>
              <a:blip r:embed="rId5"/>
              <a:stretch>
                <a:fillRect l="-56249" t="-775656" r="-188139" b="-22750"/>
              </a:stretch>
            </a:blipFill>
          </p:spPr>
          <p:txBody>
            <a:bodyPr/>
            <a:lstStyle/>
            <a:p>
              <a:endParaRPr lang="en-US" dirty="0"/>
            </a:p>
          </p:txBody>
        </p:sp>
        <p:sp>
          <p:nvSpPr>
            <p:cNvPr id="15" name="TextBox 15"/>
            <p:cNvSpPr txBox="1"/>
            <p:nvPr/>
          </p:nvSpPr>
          <p:spPr>
            <a:xfrm>
              <a:off x="194871" y="7882090"/>
              <a:ext cx="9959057" cy="1340756"/>
            </a:xfrm>
            <a:prstGeom prst="rect">
              <a:avLst/>
            </a:prstGeom>
          </p:spPr>
          <p:txBody>
            <a:bodyPr lIns="0" tIns="0" rIns="0" bIns="0" rtlCol="0" anchor="t">
              <a:spAutoFit/>
            </a:bodyPr>
            <a:lstStyle/>
            <a:p>
              <a:pPr algn="ctr">
                <a:lnSpc>
                  <a:spcPts val="2077"/>
                </a:lnSpc>
              </a:pPr>
              <a:r>
                <a:rPr lang="en-US" sz="1978" dirty="0">
                  <a:solidFill>
                    <a:srgbClr val="F6CE63"/>
                  </a:solidFill>
                  <a:latin typeface="Rundeck Rough"/>
                  <a:ea typeface="Rundeck Rough"/>
                  <a:cs typeface="Rundeck Rough"/>
                  <a:sym typeface="Rundeck Rough"/>
                </a:rPr>
                <a:t>ASHANTI J’ARIA</a:t>
              </a:r>
            </a:p>
            <a:p>
              <a:pPr algn="ctr">
                <a:lnSpc>
                  <a:spcPts val="627"/>
                </a:lnSpc>
              </a:pPr>
              <a:endParaRPr lang="en-US" sz="1978" dirty="0">
                <a:solidFill>
                  <a:srgbClr val="F6CE63"/>
                </a:solidFill>
                <a:latin typeface="Rundeck Rough"/>
                <a:ea typeface="Rundeck Rough"/>
                <a:cs typeface="Rundeck Rough"/>
                <a:sym typeface="Rundeck Rough"/>
              </a:endParaRPr>
            </a:p>
            <a:p>
              <a:pPr algn="ctr">
                <a:lnSpc>
                  <a:spcPts val="2077"/>
                </a:lnSpc>
              </a:pPr>
              <a:r>
                <a:rPr lang="en-US" sz="1978" dirty="0">
                  <a:solidFill>
                    <a:srgbClr val="F6CE63"/>
                  </a:solidFill>
                  <a:latin typeface="Rundeck Rough"/>
                  <a:ea typeface="Rundeck Rough"/>
                  <a:cs typeface="Rundeck Rough"/>
                  <a:sym typeface="Rundeck Rough"/>
                </a:rPr>
                <a:t>SILVANA JAKICH</a:t>
              </a:r>
            </a:p>
            <a:p>
              <a:pPr algn="ctr">
                <a:lnSpc>
                  <a:spcPts val="627"/>
                </a:lnSpc>
              </a:pPr>
              <a:endParaRPr lang="en-US" sz="1978" dirty="0">
                <a:solidFill>
                  <a:srgbClr val="F6CE63"/>
                </a:solidFill>
                <a:latin typeface="Rundeck Rough"/>
                <a:ea typeface="Rundeck Rough"/>
                <a:cs typeface="Rundeck Rough"/>
                <a:sym typeface="Rundeck Rough"/>
              </a:endParaRPr>
            </a:p>
            <a:p>
              <a:pPr algn="ctr">
                <a:lnSpc>
                  <a:spcPts val="2077"/>
                </a:lnSpc>
              </a:pPr>
              <a:r>
                <a:rPr lang="en-US" sz="1978" dirty="0">
                  <a:solidFill>
                    <a:srgbClr val="F6CE63"/>
                  </a:solidFill>
                  <a:latin typeface="Rundeck Rough"/>
                  <a:ea typeface="Rundeck Rough"/>
                  <a:cs typeface="Rundeck Rough"/>
                  <a:sym typeface="Rundeck Rough"/>
                </a:rPr>
                <a:t>MICHAEL UNDERHILL</a:t>
              </a:r>
            </a:p>
          </p:txBody>
        </p:sp>
        <p:sp>
          <p:nvSpPr>
            <p:cNvPr id="16" name="TextBox 16"/>
            <p:cNvSpPr txBox="1"/>
            <p:nvPr/>
          </p:nvSpPr>
          <p:spPr>
            <a:xfrm>
              <a:off x="238622" y="9544099"/>
              <a:ext cx="4697402" cy="326852"/>
            </a:xfrm>
            <a:prstGeom prst="rect">
              <a:avLst/>
            </a:prstGeom>
          </p:spPr>
          <p:txBody>
            <a:bodyPr lIns="0" tIns="0" rIns="0" bIns="0" rtlCol="0" anchor="t">
              <a:spAutoFit/>
            </a:bodyPr>
            <a:lstStyle/>
            <a:p>
              <a:pPr algn="r">
                <a:lnSpc>
                  <a:spcPts val="1803"/>
                </a:lnSpc>
              </a:pPr>
              <a:r>
                <a:rPr lang="en-US" sz="1288" spc="96" dirty="0">
                  <a:solidFill>
                    <a:srgbClr val="F6CE63"/>
                  </a:solidFill>
                  <a:latin typeface="Rundeck Rough"/>
                  <a:ea typeface="Rundeck Rough"/>
                  <a:cs typeface="Rundeck Rough"/>
                  <a:sym typeface="Rundeck Rough"/>
                </a:rPr>
                <a:t>DIRECTED BY</a:t>
              </a:r>
            </a:p>
          </p:txBody>
        </p:sp>
        <p:sp>
          <p:nvSpPr>
            <p:cNvPr id="17" name="TextBox 17"/>
            <p:cNvSpPr txBox="1"/>
            <p:nvPr/>
          </p:nvSpPr>
          <p:spPr>
            <a:xfrm>
              <a:off x="5475064" y="9544099"/>
              <a:ext cx="4697402" cy="326852"/>
            </a:xfrm>
            <a:prstGeom prst="rect">
              <a:avLst/>
            </a:prstGeom>
          </p:spPr>
          <p:txBody>
            <a:bodyPr lIns="0" tIns="0" rIns="0" bIns="0" rtlCol="0" anchor="t">
              <a:spAutoFit/>
            </a:bodyPr>
            <a:lstStyle/>
            <a:p>
              <a:pPr algn="just">
                <a:lnSpc>
                  <a:spcPts val="1803"/>
                </a:lnSpc>
              </a:pPr>
              <a:r>
                <a:rPr lang="en-US" sz="1288" spc="96" dirty="0">
                  <a:solidFill>
                    <a:srgbClr val="F6CE63"/>
                  </a:solidFill>
                  <a:latin typeface="Rundeck Rough"/>
                  <a:ea typeface="Rundeck Rough"/>
                  <a:cs typeface="Rundeck Rough"/>
                  <a:sym typeface="Rundeck Rough"/>
                </a:rPr>
                <a:t>MARC ERDAHI</a:t>
              </a:r>
            </a:p>
          </p:txBody>
        </p:sp>
        <p:sp>
          <p:nvSpPr>
            <p:cNvPr id="18" name="TextBox 18"/>
            <p:cNvSpPr txBox="1"/>
            <p:nvPr/>
          </p:nvSpPr>
          <p:spPr>
            <a:xfrm>
              <a:off x="238622" y="9916643"/>
              <a:ext cx="4697402" cy="326852"/>
            </a:xfrm>
            <a:prstGeom prst="rect">
              <a:avLst/>
            </a:prstGeom>
          </p:spPr>
          <p:txBody>
            <a:bodyPr lIns="0" tIns="0" rIns="0" bIns="0" rtlCol="0" anchor="t">
              <a:spAutoFit/>
            </a:bodyPr>
            <a:lstStyle/>
            <a:p>
              <a:pPr algn="r">
                <a:lnSpc>
                  <a:spcPts val="1803"/>
                </a:lnSpc>
              </a:pPr>
              <a:r>
                <a:rPr lang="en-US" sz="1288" spc="96" dirty="0">
                  <a:solidFill>
                    <a:srgbClr val="F6CE63"/>
                  </a:solidFill>
                  <a:latin typeface="Rundeck Rough"/>
                  <a:ea typeface="Rundeck Rough"/>
                  <a:cs typeface="Rundeck Rough"/>
                  <a:sym typeface="Rundeck Rough"/>
                </a:rPr>
                <a:t>WRITTEN AND PRODUCED BY</a:t>
              </a:r>
            </a:p>
          </p:txBody>
        </p:sp>
        <p:sp>
          <p:nvSpPr>
            <p:cNvPr id="19" name="TextBox 19"/>
            <p:cNvSpPr txBox="1"/>
            <p:nvPr/>
          </p:nvSpPr>
          <p:spPr>
            <a:xfrm>
              <a:off x="5475064" y="9916643"/>
              <a:ext cx="4697402" cy="326852"/>
            </a:xfrm>
            <a:prstGeom prst="rect">
              <a:avLst/>
            </a:prstGeom>
          </p:spPr>
          <p:txBody>
            <a:bodyPr lIns="0" tIns="0" rIns="0" bIns="0" rtlCol="0" anchor="t">
              <a:spAutoFit/>
            </a:bodyPr>
            <a:lstStyle/>
            <a:p>
              <a:pPr algn="just">
                <a:lnSpc>
                  <a:spcPts val="1803"/>
                </a:lnSpc>
              </a:pPr>
              <a:r>
                <a:rPr lang="en-US" sz="1288" spc="96" dirty="0">
                  <a:solidFill>
                    <a:srgbClr val="F6CE63"/>
                  </a:solidFill>
                  <a:latin typeface="Rundeck Rough"/>
                  <a:ea typeface="Rundeck Rough"/>
                  <a:cs typeface="Rundeck Rough"/>
                  <a:sym typeface="Rundeck Rough"/>
                </a:rPr>
                <a:t>KAY GUNN</a:t>
              </a:r>
            </a:p>
          </p:txBody>
        </p:sp>
        <p:sp>
          <p:nvSpPr>
            <p:cNvPr id="20" name="TextBox 20"/>
            <p:cNvSpPr txBox="1"/>
            <p:nvPr/>
          </p:nvSpPr>
          <p:spPr>
            <a:xfrm>
              <a:off x="2871586" y="11508451"/>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EDITOR</a:t>
              </a:r>
            </a:p>
          </p:txBody>
        </p:sp>
        <p:sp>
          <p:nvSpPr>
            <p:cNvPr id="21" name="TextBox 21"/>
            <p:cNvSpPr txBox="1"/>
            <p:nvPr/>
          </p:nvSpPr>
          <p:spPr>
            <a:xfrm>
              <a:off x="5332191" y="11508451"/>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CHRISTIAN GUNN-SAYE</a:t>
              </a:r>
            </a:p>
          </p:txBody>
        </p:sp>
        <p:sp>
          <p:nvSpPr>
            <p:cNvPr id="22" name="TextBox 22"/>
            <p:cNvSpPr txBox="1"/>
            <p:nvPr/>
          </p:nvSpPr>
          <p:spPr>
            <a:xfrm>
              <a:off x="2871586" y="11687265"/>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CHOREOGRAPHER</a:t>
              </a:r>
            </a:p>
          </p:txBody>
        </p:sp>
        <p:sp>
          <p:nvSpPr>
            <p:cNvPr id="23" name="TextBox 23"/>
            <p:cNvSpPr txBox="1"/>
            <p:nvPr/>
          </p:nvSpPr>
          <p:spPr>
            <a:xfrm>
              <a:off x="5332191" y="11687265"/>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TONY WILLIAMS II</a:t>
              </a:r>
            </a:p>
          </p:txBody>
        </p:sp>
        <p:sp>
          <p:nvSpPr>
            <p:cNvPr id="24" name="TextBox 24"/>
            <p:cNvSpPr txBox="1"/>
            <p:nvPr/>
          </p:nvSpPr>
          <p:spPr>
            <a:xfrm>
              <a:off x="2871586" y="11877764"/>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SOUND MIXER</a:t>
              </a:r>
            </a:p>
          </p:txBody>
        </p:sp>
        <p:sp>
          <p:nvSpPr>
            <p:cNvPr id="25" name="TextBox 25"/>
            <p:cNvSpPr txBox="1"/>
            <p:nvPr/>
          </p:nvSpPr>
          <p:spPr>
            <a:xfrm>
              <a:off x="5332191" y="11877764"/>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BRANDON VELAZQUEZ</a:t>
              </a:r>
            </a:p>
          </p:txBody>
        </p:sp>
        <p:sp>
          <p:nvSpPr>
            <p:cNvPr id="26" name="TextBox 26"/>
            <p:cNvSpPr txBox="1"/>
            <p:nvPr/>
          </p:nvSpPr>
          <p:spPr>
            <a:xfrm>
              <a:off x="2871586" y="12047191"/>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DIT</a:t>
              </a:r>
            </a:p>
          </p:txBody>
        </p:sp>
        <p:sp>
          <p:nvSpPr>
            <p:cNvPr id="27" name="TextBox 27"/>
            <p:cNvSpPr txBox="1"/>
            <p:nvPr/>
          </p:nvSpPr>
          <p:spPr>
            <a:xfrm>
              <a:off x="5332191" y="12047191"/>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CHRISTIAN GUNN-SAYE</a:t>
              </a:r>
            </a:p>
          </p:txBody>
        </p:sp>
        <p:sp>
          <p:nvSpPr>
            <p:cNvPr id="28" name="TextBox 28"/>
            <p:cNvSpPr txBox="1"/>
            <p:nvPr/>
          </p:nvSpPr>
          <p:spPr>
            <a:xfrm>
              <a:off x="2871586" y="12226005"/>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COSTUME CONSULTANT</a:t>
              </a:r>
            </a:p>
          </p:txBody>
        </p:sp>
        <p:sp>
          <p:nvSpPr>
            <p:cNvPr id="29" name="TextBox 29"/>
            <p:cNvSpPr txBox="1"/>
            <p:nvPr/>
          </p:nvSpPr>
          <p:spPr>
            <a:xfrm>
              <a:off x="5332191" y="12226005"/>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ANN LOWE</a:t>
              </a:r>
            </a:p>
          </p:txBody>
        </p:sp>
        <p:sp>
          <p:nvSpPr>
            <p:cNvPr id="30" name="TextBox 30"/>
            <p:cNvSpPr txBox="1"/>
            <p:nvPr/>
          </p:nvSpPr>
          <p:spPr>
            <a:xfrm>
              <a:off x="2871586" y="10413570"/>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ASSOCIATE PRODUCER</a:t>
              </a:r>
            </a:p>
          </p:txBody>
        </p:sp>
        <p:sp>
          <p:nvSpPr>
            <p:cNvPr id="31" name="TextBox 31"/>
            <p:cNvSpPr txBox="1"/>
            <p:nvPr/>
          </p:nvSpPr>
          <p:spPr>
            <a:xfrm>
              <a:off x="5332191" y="10413570"/>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CHRISTIAN GUNN-SAYE</a:t>
              </a:r>
            </a:p>
          </p:txBody>
        </p:sp>
        <p:sp>
          <p:nvSpPr>
            <p:cNvPr id="32" name="TextBox 32"/>
            <p:cNvSpPr txBox="1"/>
            <p:nvPr/>
          </p:nvSpPr>
          <p:spPr>
            <a:xfrm>
              <a:off x="2871586" y="10602694"/>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ASSOCIATE PRODUCER</a:t>
              </a:r>
            </a:p>
          </p:txBody>
        </p:sp>
        <p:sp>
          <p:nvSpPr>
            <p:cNvPr id="33" name="TextBox 33"/>
            <p:cNvSpPr txBox="1"/>
            <p:nvPr/>
          </p:nvSpPr>
          <p:spPr>
            <a:xfrm>
              <a:off x="5332191" y="10602694"/>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VICTORIA GUNN-SAYE</a:t>
              </a:r>
            </a:p>
          </p:txBody>
        </p:sp>
        <p:sp>
          <p:nvSpPr>
            <p:cNvPr id="34" name="TextBox 34"/>
            <p:cNvSpPr txBox="1"/>
            <p:nvPr/>
          </p:nvSpPr>
          <p:spPr>
            <a:xfrm>
              <a:off x="2871586" y="10781508"/>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CINEMATOGRAPHER</a:t>
              </a:r>
            </a:p>
          </p:txBody>
        </p:sp>
        <p:sp>
          <p:nvSpPr>
            <p:cNvPr id="35" name="TextBox 35"/>
            <p:cNvSpPr txBox="1"/>
            <p:nvPr/>
          </p:nvSpPr>
          <p:spPr>
            <a:xfrm>
              <a:off x="5332191" y="10781508"/>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JAMES MCSWEENEY</a:t>
              </a:r>
            </a:p>
          </p:txBody>
        </p:sp>
        <p:sp>
          <p:nvSpPr>
            <p:cNvPr id="36" name="TextBox 36"/>
            <p:cNvSpPr txBox="1"/>
            <p:nvPr/>
          </p:nvSpPr>
          <p:spPr>
            <a:xfrm>
              <a:off x="2871586" y="10960323"/>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ASSISTANT DIRECTOR</a:t>
              </a:r>
            </a:p>
          </p:txBody>
        </p:sp>
        <p:sp>
          <p:nvSpPr>
            <p:cNvPr id="37" name="TextBox 37"/>
            <p:cNvSpPr txBox="1"/>
            <p:nvPr/>
          </p:nvSpPr>
          <p:spPr>
            <a:xfrm>
              <a:off x="5332191" y="10960323"/>
              <a:ext cx="2253255" cy="193728"/>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CAMBRIA KYLINN MARTIN</a:t>
              </a:r>
            </a:p>
          </p:txBody>
        </p:sp>
        <p:sp>
          <p:nvSpPr>
            <p:cNvPr id="38" name="TextBox 38"/>
            <p:cNvSpPr txBox="1"/>
            <p:nvPr/>
          </p:nvSpPr>
          <p:spPr>
            <a:xfrm>
              <a:off x="2871586" y="11139137"/>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1ST AC/GRIP</a:t>
              </a:r>
            </a:p>
          </p:txBody>
        </p:sp>
        <p:sp>
          <p:nvSpPr>
            <p:cNvPr id="39" name="TextBox 39"/>
            <p:cNvSpPr txBox="1"/>
            <p:nvPr/>
          </p:nvSpPr>
          <p:spPr>
            <a:xfrm>
              <a:off x="5332191" y="11139137"/>
              <a:ext cx="2253255"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THEO ENDRENY </a:t>
              </a:r>
            </a:p>
          </p:txBody>
        </p:sp>
        <p:sp>
          <p:nvSpPr>
            <p:cNvPr id="40" name="TextBox 40"/>
            <p:cNvSpPr txBox="1"/>
            <p:nvPr/>
          </p:nvSpPr>
          <p:spPr>
            <a:xfrm>
              <a:off x="2871586" y="11317952"/>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PROD. DESIGNER/PROPS</a:t>
              </a:r>
            </a:p>
          </p:txBody>
        </p:sp>
        <p:sp>
          <p:nvSpPr>
            <p:cNvPr id="41" name="TextBox 41"/>
            <p:cNvSpPr txBox="1"/>
            <p:nvPr/>
          </p:nvSpPr>
          <p:spPr>
            <a:xfrm>
              <a:off x="5332191" y="11317952"/>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CORINA LUPP</a:t>
              </a:r>
            </a:p>
          </p:txBody>
        </p:sp>
        <p:sp>
          <p:nvSpPr>
            <p:cNvPr id="42" name="TextBox 42"/>
            <p:cNvSpPr txBox="1"/>
            <p:nvPr/>
          </p:nvSpPr>
          <p:spPr>
            <a:xfrm>
              <a:off x="2871586" y="12404819"/>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PRODUCTION ASSISTANT</a:t>
              </a:r>
            </a:p>
          </p:txBody>
        </p:sp>
        <p:sp>
          <p:nvSpPr>
            <p:cNvPr id="43" name="TextBox 43"/>
            <p:cNvSpPr txBox="1"/>
            <p:nvPr/>
          </p:nvSpPr>
          <p:spPr>
            <a:xfrm>
              <a:off x="5332191" y="12404819"/>
              <a:ext cx="2207310" cy="197864"/>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JAYNA MCKINLAY</a:t>
              </a:r>
            </a:p>
          </p:txBody>
        </p:sp>
        <p:sp>
          <p:nvSpPr>
            <p:cNvPr id="44" name="TextBox 44"/>
            <p:cNvSpPr txBox="1"/>
            <p:nvPr/>
          </p:nvSpPr>
          <p:spPr>
            <a:xfrm>
              <a:off x="2894558" y="12586255"/>
              <a:ext cx="2207310" cy="197864"/>
            </a:xfrm>
            <a:prstGeom prst="rect">
              <a:avLst/>
            </a:prstGeom>
          </p:spPr>
          <p:txBody>
            <a:bodyPr lIns="0" tIns="0" rIns="0" bIns="0" rtlCol="0" anchor="t">
              <a:spAutoFit/>
            </a:bodyPr>
            <a:lstStyle/>
            <a:p>
              <a:pPr algn="l">
                <a:lnSpc>
                  <a:spcPts val="1231"/>
                </a:lnSpc>
              </a:pPr>
              <a:r>
                <a:rPr lang="en-US" sz="879" spc="65" dirty="0">
                  <a:solidFill>
                    <a:srgbClr val="F6CE63"/>
                  </a:solidFill>
                  <a:latin typeface="Montserrat"/>
                  <a:ea typeface="Montserrat"/>
                  <a:cs typeface="Montserrat"/>
                  <a:sym typeface="Montserrat"/>
                </a:rPr>
                <a:t>CASTING</a:t>
              </a:r>
            </a:p>
          </p:txBody>
        </p:sp>
        <p:sp>
          <p:nvSpPr>
            <p:cNvPr id="45" name="TextBox 45"/>
            <p:cNvSpPr txBox="1"/>
            <p:nvPr/>
          </p:nvSpPr>
          <p:spPr>
            <a:xfrm>
              <a:off x="5355163" y="12586255"/>
              <a:ext cx="2207310" cy="406481"/>
            </a:xfrm>
            <a:prstGeom prst="rect">
              <a:avLst/>
            </a:prstGeom>
          </p:spPr>
          <p:txBody>
            <a:bodyPr lIns="0" tIns="0" rIns="0" bIns="0" rtlCol="0" anchor="t">
              <a:spAutoFit/>
            </a:bodyPr>
            <a:lstStyle/>
            <a:p>
              <a:pPr algn="r">
                <a:lnSpc>
                  <a:spcPts val="1231"/>
                </a:lnSpc>
              </a:pPr>
              <a:r>
                <a:rPr lang="en-US" sz="879" spc="65" dirty="0">
                  <a:solidFill>
                    <a:srgbClr val="F6CE63"/>
                  </a:solidFill>
                  <a:latin typeface="Montserrat"/>
                  <a:ea typeface="Montserrat"/>
                  <a:cs typeface="Montserrat"/>
                  <a:sym typeface="Montserrat"/>
                </a:rPr>
                <a:t>SOIREE FAIR TALENT AND LITERARY</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3149302" y="47204"/>
            <a:ext cx="11989396" cy="9276386"/>
          </a:xfrm>
          <a:prstGeom prst="rect">
            <a:avLst/>
          </a:prstGeom>
        </p:spPr>
        <p:txBody>
          <a:bodyPr lIns="0" tIns="0" rIns="0" bIns="0" rtlCol="0" anchor="t">
            <a:spAutoFit/>
          </a:bodyPr>
          <a:lstStyle/>
          <a:p>
            <a:pPr algn="ctr">
              <a:lnSpc>
                <a:spcPts val="5554"/>
              </a:lnSpc>
            </a:pPr>
            <a:r>
              <a:rPr lang="en-US" sz="3654" spc="-109" dirty="0">
                <a:solidFill>
                  <a:srgbClr val="F6CE63"/>
                </a:solidFill>
                <a:latin typeface="Rundeck Rough"/>
                <a:ea typeface="Rundeck Rough"/>
                <a:cs typeface="Rundeck Rough"/>
                <a:sym typeface="Rundeck Rough"/>
              </a:rPr>
              <a:t>TITLE: DEATH BY CHOCOLATE</a:t>
            </a:r>
          </a:p>
          <a:p>
            <a:pPr algn="ctr">
              <a:lnSpc>
                <a:spcPts val="5554"/>
              </a:lnSpc>
            </a:pPr>
            <a:endParaRPr lang="en-US" sz="3654" spc="-109" dirty="0">
              <a:solidFill>
                <a:srgbClr val="F6CE63"/>
              </a:solidFill>
              <a:latin typeface="Rundeck Rough"/>
              <a:ea typeface="Rundeck Rough"/>
              <a:cs typeface="Rundeck Rough"/>
              <a:sym typeface="Rundeck Rough"/>
            </a:endParaRPr>
          </a:p>
          <a:p>
            <a:pPr algn="ctr">
              <a:lnSpc>
                <a:spcPts val="5554"/>
              </a:lnSpc>
            </a:pPr>
            <a:r>
              <a:rPr lang="en-US" sz="3654" spc="-109" dirty="0">
                <a:solidFill>
                  <a:srgbClr val="F6CE63"/>
                </a:solidFill>
                <a:latin typeface="Rundeck Rough"/>
                <a:ea typeface="Rundeck Rough"/>
                <a:cs typeface="Rundeck Rough"/>
                <a:sym typeface="Rundeck Rough"/>
              </a:rPr>
              <a:t>RUNTIME: 11 MINUTES, 34 SECONDS</a:t>
            </a:r>
          </a:p>
          <a:p>
            <a:pPr algn="ctr">
              <a:lnSpc>
                <a:spcPts val="5554"/>
              </a:lnSpc>
            </a:pPr>
            <a:r>
              <a:rPr lang="en-US" sz="3654" spc="-109" dirty="0">
                <a:solidFill>
                  <a:srgbClr val="F6CE63"/>
                </a:solidFill>
                <a:latin typeface="Rundeck Rough"/>
                <a:ea typeface="Rundeck Rough"/>
                <a:cs typeface="Rundeck Rough"/>
                <a:sym typeface="Rundeck Rough"/>
              </a:rPr>
              <a:t>COUNTRY: UNITED STATES</a:t>
            </a:r>
          </a:p>
          <a:p>
            <a:pPr algn="ctr">
              <a:lnSpc>
                <a:spcPts val="5554"/>
              </a:lnSpc>
            </a:pPr>
            <a:endParaRPr lang="en-US" sz="3654" spc="-109" dirty="0">
              <a:solidFill>
                <a:srgbClr val="F6CE63"/>
              </a:solidFill>
              <a:latin typeface="Rundeck Rough"/>
              <a:ea typeface="Rundeck Rough"/>
              <a:cs typeface="Rundeck Rough"/>
              <a:sym typeface="Rundeck Rough"/>
            </a:endParaRPr>
          </a:p>
          <a:p>
            <a:pPr algn="ctr">
              <a:lnSpc>
                <a:spcPts val="5554"/>
              </a:lnSpc>
            </a:pPr>
            <a:r>
              <a:rPr lang="en-US" sz="3654" spc="-109" dirty="0">
                <a:solidFill>
                  <a:srgbClr val="F6CE63"/>
                </a:solidFill>
                <a:latin typeface="Rundeck Rough"/>
                <a:ea typeface="Rundeck Rough"/>
                <a:cs typeface="Rundeck Rough"/>
                <a:sym typeface="Rundeck Rough"/>
              </a:rPr>
              <a:t>LANGUAGE: ENGLISH</a:t>
            </a:r>
          </a:p>
          <a:p>
            <a:pPr algn="ctr">
              <a:lnSpc>
                <a:spcPts val="5554"/>
              </a:lnSpc>
            </a:pPr>
            <a:endParaRPr lang="en-US" sz="3654" spc="-109" dirty="0">
              <a:solidFill>
                <a:srgbClr val="F6CE63"/>
              </a:solidFill>
              <a:latin typeface="Rundeck Rough"/>
              <a:ea typeface="Rundeck Rough"/>
              <a:cs typeface="Rundeck Rough"/>
              <a:sym typeface="Rundeck Rough"/>
            </a:endParaRPr>
          </a:p>
          <a:p>
            <a:pPr algn="ctr">
              <a:lnSpc>
                <a:spcPts val="5554"/>
              </a:lnSpc>
            </a:pPr>
            <a:r>
              <a:rPr lang="en-US" sz="3654" spc="-109" dirty="0">
                <a:solidFill>
                  <a:srgbClr val="F6CE63"/>
                </a:solidFill>
                <a:latin typeface="Rundeck Rough"/>
                <a:ea typeface="Rundeck Rough"/>
                <a:cs typeface="Rundeck Rough"/>
                <a:sym typeface="Rundeck Rough"/>
              </a:rPr>
              <a:t>GENRE: DRAMEDY / PSYCHOLOGICAL</a:t>
            </a:r>
          </a:p>
          <a:p>
            <a:pPr algn="ctr">
              <a:lnSpc>
                <a:spcPts val="5554"/>
              </a:lnSpc>
            </a:pPr>
            <a:r>
              <a:rPr lang="en-US" sz="3654" spc="-109" dirty="0">
                <a:solidFill>
                  <a:srgbClr val="F6CE63"/>
                </a:solidFill>
                <a:latin typeface="Rundeck Rough"/>
                <a:ea typeface="Rundeck Rough"/>
                <a:cs typeface="Rundeck Rough"/>
                <a:sym typeface="Rundeck Rough"/>
              </a:rPr>
              <a:t>STATUS: COMPLETED</a:t>
            </a:r>
          </a:p>
          <a:p>
            <a:pPr algn="ctr">
              <a:lnSpc>
                <a:spcPts val="5554"/>
              </a:lnSpc>
            </a:pPr>
            <a:endParaRPr lang="en-US" sz="3654" spc="-109" dirty="0">
              <a:solidFill>
                <a:srgbClr val="F6CE63"/>
              </a:solidFill>
              <a:latin typeface="Rundeck Rough"/>
              <a:ea typeface="Rundeck Rough"/>
              <a:cs typeface="Rundeck Rough"/>
              <a:sym typeface="Rundeck Rough"/>
            </a:endParaRPr>
          </a:p>
          <a:p>
            <a:pPr algn="ctr">
              <a:lnSpc>
                <a:spcPts val="5554"/>
              </a:lnSpc>
            </a:pPr>
            <a:r>
              <a:rPr lang="en-US" sz="3654" spc="-109" dirty="0">
                <a:solidFill>
                  <a:srgbClr val="F6CE63"/>
                </a:solidFill>
                <a:latin typeface="Rundeck Rough"/>
                <a:ea typeface="Rundeck Rough"/>
                <a:cs typeface="Rundeck Rough"/>
                <a:sym typeface="Rundeck Rough"/>
              </a:rPr>
              <a:t>CONTACT:</a:t>
            </a:r>
          </a:p>
          <a:p>
            <a:pPr algn="ctr">
              <a:lnSpc>
                <a:spcPts val="5554"/>
              </a:lnSpc>
            </a:pPr>
            <a:r>
              <a:rPr lang="en-US" sz="3654" spc="-109" dirty="0">
                <a:solidFill>
                  <a:srgbClr val="F6CE63"/>
                </a:solidFill>
                <a:latin typeface="Rundeck Rough"/>
                <a:ea typeface="Rundeck Rough"/>
                <a:cs typeface="Rundeck Rough"/>
                <a:sym typeface="Rundeck Rough"/>
              </a:rPr>
              <a:t>INFO@BISCUITWHEELSPRODS.COM</a:t>
            </a:r>
            <a:br>
              <a:rPr lang="en-US" sz="3654" spc="-109" dirty="0">
                <a:solidFill>
                  <a:srgbClr val="F6CE63"/>
                </a:solidFill>
                <a:latin typeface="Rundeck Rough"/>
                <a:ea typeface="Rundeck Rough"/>
                <a:cs typeface="Rundeck Rough"/>
                <a:sym typeface="Rundeck Rough"/>
              </a:rPr>
            </a:br>
            <a:r>
              <a:rPr lang="en-US" sz="3654" spc="-109" dirty="0">
                <a:solidFill>
                  <a:srgbClr val="F6CE63"/>
                </a:solidFill>
                <a:latin typeface="Rundeck Rough"/>
                <a:ea typeface="Rundeck Rough"/>
                <a:cs typeface="Rundeck Rough"/>
                <a:sym typeface="Rundeck Rough"/>
              </a:rPr>
              <a:t> 609-686-7161</a:t>
            </a:r>
          </a:p>
        </p:txBody>
      </p:sp>
      <p:grpSp>
        <p:nvGrpSpPr>
          <p:cNvPr id="4" name="Group 4"/>
          <p:cNvGrpSpPr/>
          <p:nvPr/>
        </p:nvGrpSpPr>
        <p:grpSpPr>
          <a:xfrm>
            <a:off x="14104421" y="6413809"/>
            <a:ext cx="4183579" cy="3873191"/>
            <a:chOff x="0" y="0"/>
            <a:chExt cx="5578106" cy="5164255"/>
          </a:xfrm>
        </p:grpSpPr>
        <p:sp>
          <p:nvSpPr>
            <p:cNvPr id="5" name="Freeform 5"/>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6" name="TextBox 6"/>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7" name="TextBox 7"/>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8" name="TextBox 8"/>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8" y="1696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0" y="-209550"/>
            <a:ext cx="18288000" cy="8163581"/>
          </a:xfrm>
          <a:prstGeom prst="rect">
            <a:avLst/>
          </a:prstGeom>
        </p:spPr>
        <p:txBody>
          <a:bodyPr lIns="0" tIns="0" rIns="0" bIns="0" rtlCol="0" anchor="t">
            <a:spAutoFit/>
          </a:bodyPr>
          <a:lstStyle/>
          <a:p>
            <a:pPr algn="ctr">
              <a:lnSpc>
                <a:spcPts val="5481"/>
              </a:lnSpc>
            </a:pPr>
            <a:endParaRPr dirty="0"/>
          </a:p>
          <a:p>
            <a:pPr algn="ctr">
              <a:lnSpc>
                <a:spcPts val="6081"/>
              </a:lnSpc>
            </a:pPr>
            <a:endParaRPr lang="en-US" sz="4054" spc="-174" dirty="0">
              <a:solidFill>
                <a:srgbClr val="F6CE63"/>
              </a:solidFill>
              <a:latin typeface="Rundeck Rough"/>
              <a:ea typeface="Rundeck Rough"/>
              <a:cs typeface="Rundeck Rough"/>
              <a:sym typeface="Rundeck Rough"/>
            </a:endParaRPr>
          </a:p>
          <a:p>
            <a:pPr algn="ctr">
              <a:lnSpc>
                <a:spcPts val="6081"/>
              </a:lnSpc>
            </a:pPr>
            <a:endParaRPr lang="en-US" sz="4054" spc="-174" dirty="0">
              <a:solidFill>
                <a:srgbClr val="F6CE63"/>
              </a:solidFill>
              <a:latin typeface="Rundeck Rough"/>
              <a:ea typeface="Rundeck Rough"/>
              <a:cs typeface="Rundeck Rough"/>
              <a:sym typeface="Rundeck Rough"/>
            </a:endParaRPr>
          </a:p>
          <a:p>
            <a:pPr algn="ctr">
              <a:lnSpc>
                <a:spcPts val="6081"/>
              </a:lnSpc>
            </a:pPr>
            <a:r>
              <a:rPr lang="en-US" sz="4054" spc="-174" dirty="0">
                <a:solidFill>
                  <a:srgbClr val="F6CE63"/>
                </a:solidFill>
                <a:latin typeface="Rundeck Rough"/>
                <a:ea typeface="Rundeck Rough"/>
                <a:cs typeface="Rundeck Rough"/>
                <a:sym typeface="Rundeck Rough"/>
              </a:rPr>
              <a:t>LOGLINE</a:t>
            </a:r>
          </a:p>
          <a:p>
            <a:pPr algn="ctr">
              <a:lnSpc>
                <a:spcPts val="5481"/>
              </a:lnSpc>
            </a:pPr>
            <a:endParaRPr lang="en-US" sz="4054" spc="-174" dirty="0">
              <a:solidFill>
                <a:srgbClr val="F6CE63"/>
              </a:solidFill>
              <a:latin typeface="Rundeck Rough"/>
              <a:ea typeface="Rundeck Rough"/>
              <a:cs typeface="Rundeck Rough"/>
              <a:sym typeface="Rundeck Rough"/>
            </a:endParaRPr>
          </a:p>
          <a:p>
            <a:pPr algn="ctr">
              <a:lnSpc>
                <a:spcPts val="4881"/>
              </a:lnSpc>
            </a:pPr>
            <a:r>
              <a:rPr lang="en-US" sz="3600" spc="-139" dirty="0">
                <a:solidFill>
                  <a:srgbClr val="F6CE63"/>
                </a:solidFill>
                <a:latin typeface="Rundeck Rough"/>
                <a:ea typeface="Rundeck Rough"/>
                <a:cs typeface="Rundeck Rough"/>
                <a:sym typeface="Rundeck Rough"/>
              </a:rPr>
              <a:t>A </a:t>
            </a:r>
            <a:r>
              <a:rPr lang="en-US" sz="3600" spc="-139" dirty="0">
                <a:solidFill>
                  <a:srgbClr val="FFE389"/>
                </a:solidFill>
                <a:latin typeface="Rundeck Rough"/>
                <a:ea typeface="Rundeck Rough"/>
                <a:cs typeface="Rundeck Rough"/>
                <a:sym typeface="Rundeck Rough"/>
              </a:rPr>
              <a:t>CANDELIGHT</a:t>
            </a:r>
            <a:r>
              <a:rPr lang="en-US" sz="3600" spc="-139" dirty="0">
                <a:solidFill>
                  <a:srgbClr val="F6CE63"/>
                </a:solidFill>
                <a:latin typeface="Rundeck Rough"/>
                <a:ea typeface="Rundeck Rough"/>
                <a:cs typeface="Rundeck Rough"/>
                <a:sym typeface="Rundeck Rough"/>
              </a:rPr>
              <a:t> DINNER BETWEEN TWO MIDDLE AGED WOMEN, A TIGHTLY WOUND WHITE SOUTHERN WIFE AND HER HUSBAND’S BLACK FIERY EX-MISTRESS LEADS TO A MORE THAN CORDIAL EVENING </a:t>
            </a:r>
            <a:r>
              <a:rPr lang="en-US" sz="3600" spc="-139">
                <a:solidFill>
                  <a:srgbClr val="F6CE63"/>
                </a:solidFill>
                <a:latin typeface="Rundeck Rough"/>
                <a:ea typeface="Rundeck Rough"/>
                <a:cs typeface="Rundeck Rough"/>
                <a:sym typeface="Rundeck Rough"/>
              </a:rPr>
              <a:t>THAT CHALLENGES, </a:t>
            </a:r>
            <a:r>
              <a:rPr lang="en-US" sz="3600" spc="-139" dirty="0">
                <a:solidFill>
                  <a:srgbClr val="F6CE63"/>
                </a:solidFill>
                <a:latin typeface="Rundeck Rough"/>
                <a:ea typeface="Rundeck Rough"/>
                <a:cs typeface="Rundeck Rough"/>
                <a:sym typeface="Rundeck Rough"/>
              </a:rPr>
              <a:t>IDENTITY, CONTROL AND DESIRE IN WAYS THAT NEITHER WOMAN EXPECTED.</a:t>
            </a:r>
          </a:p>
          <a:p>
            <a:pPr algn="ctr">
              <a:lnSpc>
                <a:spcPts val="4881"/>
              </a:lnSpc>
            </a:pPr>
            <a:endParaRPr lang="en-US" sz="3600" spc="-139" dirty="0">
              <a:solidFill>
                <a:srgbClr val="F6CE63"/>
              </a:solidFill>
              <a:latin typeface="Rundeck Rough"/>
              <a:ea typeface="Rundeck Rough"/>
              <a:cs typeface="Rundeck Rough"/>
              <a:sym typeface="Rundeck Rough"/>
            </a:endParaRPr>
          </a:p>
          <a:p>
            <a:pPr algn="ctr">
              <a:lnSpc>
                <a:spcPts val="5481"/>
              </a:lnSpc>
            </a:pPr>
            <a:endParaRPr lang="en-US" sz="3254" spc="-139" dirty="0">
              <a:solidFill>
                <a:srgbClr val="F6CE63"/>
              </a:solidFill>
              <a:latin typeface="Rundeck Rough"/>
              <a:ea typeface="Rundeck Rough"/>
              <a:cs typeface="Rundeck Rough"/>
              <a:sym typeface="Rundeck Rough"/>
            </a:endParaRPr>
          </a:p>
        </p:txBody>
      </p:sp>
      <p:sp>
        <p:nvSpPr>
          <p:cNvPr id="4" name="TextBox 4"/>
          <p:cNvSpPr txBox="1"/>
          <p:nvPr/>
        </p:nvSpPr>
        <p:spPr>
          <a:xfrm>
            <a:off x="0" y="4312688"/>
            <a:ext cx="18288000" cy="1412310"/>
          </a:xfrm>
          <a:prstGeom prst="rect">
            <a:avLst/>
          </a:prstGeom>
        </p:spPr>
        <p:txBody>
          <a:bodyPr lIns="0" tIns="0" rIns="0" bIns="0" rtlCol="0" anchor="t">
            <a:spAutoFit/>
          </a:bodyPr>
          <a:lstStyle/>
          <a:p>
            <a:pPr algn="ctr">
              <a:lnSpc>
                <a:spcPts val="5675"/>
              </a:lnSpc>
              <a:spcBef>
                <a:spcPct val="0"/>
              </a:spcBef>
            </a:pPr>
            <a:endParaRPr lang="en-US" sz="4054" spc="-121" dirty="0">
              <a:solidFill>
                <a:srgbClr val="F6CE63"/>
              </a:solidFill>
              <a:latin typeface="Rundeck Rough"/>
              <a:ea typeface="Rundeck Rough"/>
              <a:cs typeface="Rundeck Rough"/>
              <a:sym typeface="Rundeck Rough"/>
            </a:endParaRPr>
          </a:p>
          <a:p>
            <a:pPr algn="ctr">
              <a:lnSpc>
                <a:spcPts val="5675"/>
              </a:lnSpc>
              <a:spcBef>
                <a:spcPct val="0"/>
              </a:spcBef>
            </a:pPr>
            <a:endParaRPr lang="en-US" sz="4054" spc="-121" dirty="0">
              <a:solidFill>
                <a:srgbClr val="F6CE63"/>
              </a:solidFill>
              <a:latin typeface="Rundeck Rough"/>
              <a:ea typeface="Rundeck Rough"/>
              <a:cs typeface="Rundeck Rough"/>
              <a:sym typeface="Rundeck Rough"/>
            </a:endParaRPr>
          </a:p>
        </p:txBody>
      </p:sp>
      <p:grpSp>
        <p:nvGrpSpPr>
          <p:cNvPr id="5" name="Group 5"/>
          <p:cNvGrpSpPr/>
          <p:nvPr/>
        </p:nvGrpSpPr>
        <p:grpSpPr>
          <a:xfrm>
            <a:off x="14104421" y="6413809"/>
            <a:ext cx="4183579" cy="3873191"/>
            <a:chOff x="0" y="0"/>
            <a:chExt cx="5578106" cy="5164255"/>
          </a:xfrm>
        </p:grpSpPr>
        <p:sp>
          <p:nvSpPr>
            <p:cNvPr id="6" name="Freeform 6"/>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7" name="TextBox 7"/>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8" name="TextBox 8"/>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9" name="TextBox 9"/>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B3968-AC25-1136-A39F-68512B1B84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65C7D5-3E85-2119-8FBD-C4154B362FA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4" name="TextBox 4">
            <a:extLst>
              <a:ext uri="{FF2B5EF4-FFF2-40B4-BE49-F238E27FC236}">
                <a16:creationId xmlns:a16="http://schemas.microsoft.com/office/drawing/2014/main" id="{DBA92152-13EC-3931-84AD-42579432AADE}"/>
              </a:ext>
            </a:extLst>
          </p:cNvPr>
          <p:cNvSpPr txBox="1"/>
          <p:nvPr/>
        </p:nvSpPr>
        <p:spPr>
          <a:xfrm>
            <a:off x="0" y="4312688"/>
            <a:ext cx="18288000" cy="1412310"/>
          </a:xfrm>
          <a:prstGeom prst="rect">
            <a:avLst/>
          </a:prstGeom>
        </p:spPr>
        <p:txBody>
          <a:bodyPr lIns="0" tIns="0" rIns="0" bIns="0" rtlCol="0" anchor="t">
            <a:spAutoFit/>
          </a:bodyPr>
          <a:lstStyle/>
          <a:p>
            <a:pPr algn="ctr">
              <a:lnSpc>
                <a:spcPts val="5675"/>
              </a:lnSpc>
              <a:spcBef>
                <a:spcPct val="0"/>
              </a:spcBef>
            </a:pPr>
            <a:endParaRPr lang="en-US" sz="4054" spc="-121" dirty="0">
              <a:solidFill>
                <a:srgbClr val="F6CE63"/>
              </a:solidFill>
              <a:latin typeface="Rundeck Rough"/>
              <a:ea typeface="Rundeck Rough"/>
              <a:cs typeface="Rundeck Rough"/>
              <a:sym typeface="Rundeck Rough"/>
            </a:endParaRPr>
          </a:p>
          <a:p>
            <a:pPr algn="ctr">
              <a:lnSpc>
                <a:spcPts val="5675"/>
              </a:lnSpc>
              <a:spcBef>
                <a:spcPct val="0"/>
              </a:spcBef>
            </a:pPr>
            <a:endParaRPr lang="en-US" sz="4054" spc="-121" dirty="0">
              <a:solidFill>
                <a:srgbClr val="F6CE63"/>
              </a:solidFill>
              <a:latin typeface="Rundeck Rough"/>
              <a:ea typeface="Rundeck Rough"/>
              <a:cs typeface="Rundeck Rough"/>
              <a:sym typeface="Rundeck Rough"/>
            </a:endParaRPr>
          </a:p>
        </p:txBody>
      </p:sp>
      <p:grpSp>
        <p:nvGrpSpPr>
          <p:cNvPr id="5" name="Group 5">
            <a:extLst>
              <a:ext uri="{FF2B5EF4-FFF2-40B4-BE49-F238E27FC236}">
                <a16:creationId xmlns:a16="http://schemas.microsoft.com/office/drawing/2014/main" id="{8CDCE51A-6BF7-D3CC-9713-437F1865817F}"/>
              </a:ext>
            </a:extLst>
          </p:cNvPr>
          <p:cNvGrpSpPr/>
          <p:nvPr/>
        </p:nvGrpSpPr>
        <p:grpSpPr>
          <a:xfrm>
            <a:off x="14104421" y="6413809"/>
            <a:ext cx="4183579" cy="3873191"/>
            <a:chOff x="0" y="0"/>
            <a:chExt cx="5578106" cy="5164255"/>
          </a:xfrm>
        </p:grpSpPr>
        <p:sp>
          <p:nvSpPr>
            <p:cNvPr id="6" name="Freeform 6">
              <a:extLst>
                <a:ext uri="{FF2B5EF4-FFF2-40B4-BE49-F238E27FC236}">
                  <a16:creationId xmlns:a16="http://schemas.microsoft.com/office/drawing/2014/main" id="{086CB0EA-0745-DB00-53AF-3B2D459B1148}"/>
                </a:ext>
              </a:extLst>
            </p:cNvPr>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7" name="TextBox 7">
              <a:extLst>
                <a:ext uri="{FF2B5EF4-FFF2-40B4-BE49-F238E27FC236}">
                  <a16:creationId xmlns:a16="http://schemas.microsoft.com/office/drawing/2014/main" id="{F7AA4EE6-B1F2-C29B-0406-FA2B8EB56634}"/>
                </a:ext>
              </a:extLst>
            </p:cNvPr>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8" name="TextBox 8">
              <a:extLst>
                <a:ext uri="{FF2B5EF4-FFF2-40B4-BE49-F238E27FC236}">
                  <a16:creationId xmlns:a16="http://schemas.microsoft.com/office/drawing/2014/main" id="{935EA944-DC6D-5F6D-9799-374E3F7BC501}"/>
                </a:ext>
              </a:extLst>
            </p:cNvPr>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9" name="TextBox 9">
              <a:extLst>
                <a:ext uri="{FF2B5EF4-FFF2-40B4-BE49-F238E27FC236}">
                  <a16:creationId xmlns:a16="http://schemas.microsoft.com/office/drawing/2014/main" id="{4D83311F-9BB0-5900-DEB2-76B77D650799}"/>
                </a:ext>
              </a:extLst>
            </p:cNvPr>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
        <p:nvSpPr>
          <p:cNvPr id="3" name="TextBox 3">
            <a:extLst>
              <a:ext uri="{FF2B5EF4-FFF2-40B4-BE49-F238E27FC236}">
                <a16:creationId xmlns:a16="http://schemas.microsoft.com/office/drawing/2014/main" id="{A5DF368F-024C-117D-8389-901B46E73739}"/>
              </a:ext>
            </a:extLst>
          </p:cNvPr>
          <p:cNvSpPr txBox="1"/>
          <p:nvPr/>
        </p:nvSpPr>
        <p:spPr>
          <a:xfrm>
            <a:off x="609600" y="-209550"/>
            <a:ext cx="15925800" cy="10678372"/>
          </a:xfrm>
          <a:prstGeom prst="rect">
            <a:avLst/>
          </a:prstGeom>
        </p:spPr>
        <p:txBody>
          <a:bodyPr wrap="square" lIns="0" tIns="0" rIns="0" bIns="0" rtlCol="0" anchor="t">
            <a:spAutoFit/>
          </a:bodyPr>
          <a:lstStyle/>
          <a:p>
            <a:pPr algn="ctr">
              <a:lnSpc>
                <a:spcPts val="5481"/>
              </a:lnSpc>
            </a:pPr>
            <a:endParaRPr dirty="0"/>
          </a:p>
          <a:p>
            <a:pPr algn="ctr">
              <a:lnSpc>
                <a:spcPts val="6081"/>
              </a:lnSpc>
            </a:pPr>
            <a:r>
              <a:rPr lang="en-US" sz="3600" spc="-174" dirty="0">
                <a:solidFill>
                  <a:srgbClr val="F6CE63"/>
                </a:solidFill>
                <a:latin typeface="Rundeck Rough"/>
                <a:ea typeface="Rundeck Rough"/>
                <a:cs typeface="Rundeck Rough"/>
                <a:sym typeface="Rundeck Rough"/>
              </a:rPr>
              <a:t>SYNOPSIS</a:t>
            </a:r>
          </a:p>
          <a:p>
            <a:pPr algn="ctr">
              <a:lnSpc>
                <a:spcPts val="6081"/>
              </a:lnSpc>
            </a:pPr>
            <a:endParaRPr lang="en-US" sz="3600" spc="-174" dirty="0">
              <a:solidFill>
                <a:srgbClr val="F6CE63"/>
              </a:solidFill>
              <a:latin typeface="Rundeck Rough"/>
              <a:ea typeface="Rundeck Rough"/>
              <a:cs typeface="Rundeck Rough"/>
              <a:sym typeface="Rundeck Rough"/>
            </a:endParaRPr>
          </a:p>
          <a:p>
            <a:r>
              <a:rPr lang="en-US" sz="3600" dirty="0">
                <a:solidFill>
                  <a:srgbClr val="FFE389"/>
                </a:solidFill>
                <a:latin typeface="Rundeck Rough" panose="020B0604020202020204" charset="0"/>
              </a:rPr>
              <a:t>After a fire destroys her New Jersey nightclub, Catalina, a sophisticated, middle-aged chanteuse desperately seeks funds to rebuild.</a:t>
            </a:r>
          </a:p>
          <a:p>
            <a:endParaRPr lang="en-US" sz="3600" dirty="0">
              <a:solidFill>
                <a:srgbClr val="FFE389"/>
              </a:solidFill>
              <a:latin typeface="Rundeck Rough" panose="020B0604020202020204" charset="0"/>
            </a:endParaRPr>
          </a:p>
          <a:p>
            <a:r>
              <a:rPr lang="en-US" sz="3600" dirty="0">
                <a:solidFill>
                  <a:srgbClr val="FFE389"/>
                </a:solidFill>
                <a:latin typeface="Rundeck Rough" panose="020B0604020202020204" charset="0"/>
              </a:rPr>
              <a:t>With no options left, she turns to Doug, a former lover now trapped in a stagnant marriage with his repressed wife, Ryman.</a:t>
            </a:r>
          </a:p>
          <a:p>
            <a:r>
              <a:rPr lang="en-US" sz="3600" dirty="0">
                <a:solidFill>
                  <a:srgbClr val="FFE389"/>
                </a:solidFill>
                <a:latin typeface="Rundeck Rough" panose="020B0604020202020204" charset="0"/>
              </a:rPr>
              <a:t>Catalina orchestrates an intimate dinner with Ryman that evolves from polite conversation into a deeply emotional and sensual connection.  Drawn to Catalina’s boldness and honesty, Ryman experiences a long-suppressed awakening that challenges her identity and desires.</a:t>
            </a:r>
          </a:p>
          <a:p>
            <a:endParaRPr lang="en-US" sz="3600" dirty="0">
              <a:solidFill>
                <a:srgbClr val="FFC000"/>
              </a:solidFill>
              <a:latin typeface="Rundeck Rough" panose="020B0604020202020204" charset="0"/>
            </a:endParaRPr>
          </a:p>
          <a:p>
            <a:pPr algn="ctr">
              <a:lnSpc>
                <a:spcPts val="4881"/>
              </a:lnSpc>
            </a:pPr>
            <a:br>
              <a:rPr lang="en-US" sz="2000" dirty="0">
                <a:solidFill>
                  <a:srgbClr val="FFC000"/>
                </a:solidFill>
                <a:latin typeface="Rundeck Rough" panose="020B0604020202020204" charset="0"/>
              </a:rPr>
            </a:br>
            <a:endParaRPr lang="en-US" sz="3254" spc="-139" dirty="0">
              <a:solidFill>
                <a:srgbClr val="FFC000"/>
              </a:solidFill>
              <a:latin typeface="Rundeck Rough" panose="020B0604020202020204" charset="0"/>
              <a:ea typeface="Rundeck Rough"/>
              <a:cs typeface="Rundeck Rough"/>
              <a:sym typeface="Rundeck Rough"/>
            </a:endParaRPr>
          </a:p>
        </p:txBody>
      </p:sp>
    </p:spTree>
    <p:extLst>
      <p:ext uri="{BB962C8B-B14F-4D97-AF65-F5344CB8AC3E}">
        <p14:creationId xmlns:p14="http://schemas.microsoft.com/office/powerpoint/2010/main" val="2274810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559D-90A2-C613-9E00-220D6F36DB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CEC7AB-159E-01E4-22E1-D258A5A82B3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4" name="TextBox 4">
            <a:extLst>
              <a:ext uri="{FF2B5EF4-FFF2-40B4-BE49-F238E27FC236}">
                <a16:creationId xmlns:a16="http://schemas.microsoft.com/office/drawing/2014/main" id="{74B9FB0B-47DB-711B-69D3-E0761574291F}"/>
              </a:ext>
            </a:extLst>
          </p:cNvPr>
          <p:cNvSpPr txBox="1"/>
          <p:nvPr/>
        </p:nvSpPr>
        <p:spPr>
          <a:xfrm>
            <a:off x="0" y="4312688"/>
            <a:ext cx="18288000" cy="1412310"/>
          </a:xfrm>
          <a:prstGeom prst="rect">
            <a:avLst/>
          </a:prstGeom>
        </p:spPr>
        <p:txBody>
          <a:bodyPr lIns="0" tIns="0" rIns="0" bIns="0" rtlCol="0" anchor="t">
            <a:spAutoFit/>
          </a:bodyPr>
          <a:lstStyle/>
          <a:p>
            <a:pPr algn="ctr">
              <a:lnSpc>
                <a:spcPts val="5675"/>
              </a:lnSpc>
              <a:spcBef>
                <a:spcPct val="0"/>
              </a:spcBef>
            </a:pPr>
            <a:endParaRPr lang="en-US" sz="4054" spc="-121" dirty="0">
              <a:solidFill>
                <a:srgbClr val="F6CE63"/>
              </a:solidFill>
              <a:latin typeface="Rundeck Rough"/>
              <a:ea typeface="Rundeck Rough"/>
              <a:cs typeface="Rundeck Rough"/>
              <a:sym typeface="Rundeck Rough"/>
            </a:endParaRPr>
          </a:p>
          <a:p>
            <a:pPr algn="ctr">
              <a:lnSpc>
                <a:spcPts val="5675"/>
              </a:lnSpc>
              <a:spcBef>
                <a:spcPct val="0"/>
              </a:spcBef>
            </a:pPr>
            <a:endParaRPr lang="en-US" sz="4054" spc="-121" dirty="0">
              <a:solidFill>
                <a:srgbClr val="F6CE63"/>
              </a:solidFill>
              <a:latin typeface="Rundeck Rough"/>
              <a:ea typeface="Rundeck Rough"/>
              <a:cs typeface="Rundeck Rough"/>
              <a:sym typeface="Rundeck Rough"/>
            </a:endParaRPr>
          </a:p>
        </p:txBody>
      </p:sp>
      <p:grpSp>
        <p:nvGrpSpPr>
          <p:cNvPr id="5" name="Group 5">
            <a:extLst>
              <a:ext uri="{FF2B5EF4-FFF2-40B4-BE49-F238E27FC236}">
                <a16:creationId xmlns:a16="http://schemas.microsoft.com/office/drawing/2014/main" id="{471E6C52-ACC7-354C-B696-2E1D8673158D}"/>
              </a:ext>
            </a:extLst>
          </p:cNvPr>
          <p:cNvGrpSpPr/>
          <p:nvPr/>
        </p:nvGrpSpPr>
        <p:grpSpPr>
          <a:xfrm>
            <a:off x="14104421" y="6413809"/>
            <a:ext cx="4183579" cy="3873191"/>
            <a:chOff x="0" y="0"/>
            <a:chExt cx="5578106" cy="5164255"/>
          </a:xfrm>
        </p:grpSpPr>
        <p:sp>
          <p:nvSpPr>
            <p:cNvPr id="6" name="Freeform 6">
              <a:extLst>
                <a:ext uri="{FF2B5EF4-FFF2-40B4-BE49-F238E27FC236}">
                  <a16:creationId xmlns:a16="http://schemas.microsoft.com/office/drawing/2014/main" id="{247F7254-D66C-5563-8751-45C7616CBA05}"/>
                </a:ext>
              </a:extLst>
            </p:cNvPr>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7" name="TextBox 7">
              <a:extLst>
                <a:ext uri="{FF2B5EF4-FFF2-40B4-BE49-F238E27FC236}">
                  <a16:creationId xmlns:a16="http://schemas.microsoft.com/office/drawing/2014/main" id="{29A2479A-4F42-7AC6-36D8-35684E183D99}"/>
                </a:ext>
              </a:extLst>
            </p:cNvPr>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8" name="TextBox 8">
              <a:extLst>
                <a:ext uri="{FF2B5EF4-FFF2-40B4-BE49-F238E27FC236}">
                  <a16:creationId xmlns:a16="http://schemas.microsoft.com/office/drawing/2014/main" id="{6CEE092C-486C-F4D5-8365-7CE0045575D3}"/>
                </a:ext>
              </a:extLst>
            </p:cNvPr>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9" name="TextBox 9">
              <a:extLst>
                <a:ext uri="{FF2B5EF4-FFF2-40B4-BE49-F238E27FC236}">
                  <a16:creationId xmlns:a16="http://schemas.microsoft.com/office/drawing/2014/main" id="{0CE560B6-4A1B-A139-9D9E-04EC9568551E}"/>
                </a:ext>
              </a:extLst>
            </p:cNvPr>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sp>
        <p:nvSpPr>
          <p:cNvPr id="3" name="TextBox 3">
            <a:extLst>
              <a:ext uri="{FF2B5EF4-FFF2-40B4-BE49-F238E27FC236}">
                <a16:creationId xmlns:a16="http://schemas.microsoft.com/office/drawing/2014/main" id="{6EAAA626-01DB-3029-D23A-AC64E1D6B3DF}"/>
              </a:ext>
            </a:extLst>
          </p:cNvPr>
          <p:cNvSpPr txBox="1"/>
          <p:nvPr/>
        </p:nvSpPr>
        <p:spPr>
          <a:xfrm>
            <a:off x="533400" y="-209550"/>
            <a:ext cx="15088658" cy="10661701"/>
          </a:xfrm>
          <a:prstGeom prst="rect">
            <a:avLst/>
          </a:prstGeom>
        </p:spPr>
        <p:txBody>
          <a:bodyPr wrap="square" lIns="0" tIns="0" rIns="0" bIns="0" rtlCol="0" anchor="t">
            <a:spAutoFit/>
          </a:bodyPr>
          <a:lstStyle/>
          <a:p>
            <a:pPr algn="ctr">
              <a:lnSpc>
                <a:spcPts val="5481"/>
              </a:lnSpc>
            </a:pPr>
            <a:endParaRPr dirty="0"/>
          </a:p>
          <a:p>
            <a:pPr algn="ctr">
              <a:lnSpc>
                <a:spcPts val="6081"/>
              </a:lnSpc>
            </a:pPr>
            <a:r>
              <a:rPr lang="en-US" sz="3600" spc="-174" dirty="0">
                <a:solidFill>
                  <a:srgbClr val="F6CE63"/>
                </a:solidFill>
                <a:latin typeface="Rundeck Rough"/>
                <a:ea typeface="Rundeck Rough"/>
                <a:cs typeface="Rundeck Rough"/>
                <a:sym typeface="Rundeck Rough"/>
              </a:rPr>
              <a:t>SYNOPSIS (CONT’D)</a:t>
            </a:r>
          </a:p>
          <a:p>
            <a:pPr algn="ctr">
              <a:lnSpc>
                <a:spcPts val="6081"/>
              </a:lnSpc>
            </a:pPr>
            <a:endParaRPr lang="en-US" sz="3600" spc="-174" dirty="0">
              <a:solidFill>
                <a:srgbClr val="F6CE63"/>
              </a:solidFill>
              <a:latin typeface="Rundeck Rough"/>
              <a:ea typeface="Rundeck Rough"/>
              <a:cs typeface="Rundeck Rough"/>
              <a:sym typeface="Rundeck Rough"/>
            </a:endParaRPr>
          </a:p>
          <a:p>
            <a:r>
              <a:rPr lang="en-US" sz="3600" dirty="0">
                <a:solidFill>
                  <a:srgbClr val="FFE389"/>
                </a:solidFill>
                <a:latin typeface="Rundeck Rough" panose="020B0604020202020204" charset="0"/>
              </a:rPr>
              <a:t>As their connection intensifies, a sexual encounter comes to pass.  Catalina views the affair as both emotional leverage and financial opportunity while Ryman sees it as a revelation and a brief but electrifying escape from years of loneliness, neglect and repression.  The night culminates in Ryman funding Catalina’s quest to rebuild her club.</a:t>
            </a:r>
          </a:p>
          <a:p>
            <a:r>
              <a:rPr lang="en-US" sz="3600" dirty="0">
                <a:solidFill>
                  <a:srgbClr val="FFE389"/>
                </a:solidFill>
                <a:latin typeface="Rundeck Rough" panose="020B0604020202020204" charset="0"/>
              </a:rPr>
              <a:t>By morning, Catalina’s duplicity is revealed.  She boasts over the phone that she has secured the money, framing the affair as both conquest and transaction.  The audience is left questioning whether her connection with Ryman held genuine tenderness or whether it was always a grifter’s endgame.</a:t>
            </a:r>
            <a:endParaRPr lang="en-US" sz="3600" spc="-139" dirty="0">
              <a:solidFill>
                <a:srgbClr val="FFE389"/>
              </a:solidFill>
              <a:latin typeface="Rundeck Rough" panose="020B0604020202020204" charset="0"/>
              <a:ea typeface="Rundeck Rough"/>
              <a:cs typeface="Rundeck Rough"/>
              <a:sym typeface="Rundeck Rough"/>
            </a:endParaRPr>
          </a:p>
          <a:p>
            <a:endParaRPr lang="en-US" sz="3600" dirty="0">
              <a:solidFill>
                <a:srgbClr val="FFC000"/>
              </a:solidFill>
              <a:latin typeface="Rundeck Rough" panose="020B0604020202020204" charset="0"/>
            </a:endParaRPr>
          </a:p>
          <a:p>
            <a:pPr algn="ctr">
              <a:lnSpc>
                <a:spcPts val="5481"/>
              </a:lnSpc>
            </a:pPr>
            <a:endParaRPr lang="en-US" sz="3254" spc="-139" dirty="0">
              <a:solidFill>
                <a:srgbClr val="F6CE63"/>
              </a:solidFill>
              <a:latin typeface="Rundeck Rough"/>
              <a:ea typeface="Rundeck Rough"/>
              <a:cs typeface="Rundeck Rough"/>
              <a:sym typeface="Rundeck Rough"/>
            </a:endParaRPr>
          </a:p>
        </p:txBody>
      </p:sp>
    </p:spTree>
    <p:extLst>
      <p:ext uri="{BB962C8B-B14F-4D97-AF65-F5344CB8AC3E}">
        <p14:creationId xmlns:p14="http://schemas.microsoft.com/office/powerpoint/2010/main" val="3729683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564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990600" y="374754"/>
            <a:ext cx="13690627" cy="12530353"/>
          </a:xfrm>
          <a:prstGeom prst="rect">
            <a:avLst/>
          </a:prstGeom>
        </p:spPr>
        <p:txBody>
          <a:bodyPr wrap="square" lIns="0" tIns="0" rIns="0" bIns="0" rtlCol="0" anchor="t">
            <a:spAutoFit/>
          </a:bodyPr>
          <a:lstStyle/>
          <a:p>
            <a:pPr algn="ctr">
              <a:lnSpc>
                <a:spcPts val="6081"/>
              </a:lnSpc>
            </a:pPr>
            <a:r>
              <a:rPr lang="en-US" sz="4054" spc="-121" dirty="0">
                <a:solidFill>
                  <a:srgbClr val="F6CE63"/>
                </a:solidFill>
                <a:latin typeface="Rundeck Rough"/>
                <a:ea typeface="Rundeck Rough"/>
                <a:cs typeface="Rundeck Rough"/>
                <a:sym typeface="Rundeck Rough"/>
              </a:rPr>
              <a:t>DIRECTOR’S STATEMENT</a:t>
            </a:r>
          </a:p>
          <a:p>
            <a:pPr algn="ctr">
              <a:lnSpc>
                <a:spcPts val="5331"/>
              </a:lnSpc>
            </a:pPr>
            <a:r>
              <a:rPr lang="en-US" sz="3554" spc="-106" dirty="0">
                <a:solidFill>
                  <a:srgbClr val="F6CE63"/>
                </a:solidFill>
                <a:latin typeface="Rundeck Rough"/>
                <a:ea typeface="Rundeck Rough"/>
                <a:cs typeface="Rundeck Rough"/>
                <a:sym typeface="Rundeck Rough"/>
              </a:rPr>
              <a:t>MARC ERDAHI</a:t>
            </a:r>
            <a:br>
              <a:rPr lang="en-US" sz="3554" spc="-106" dirty="0">
                <a:solidFill>
                  <a:srgbClr val="F6CE63"/>
                </a:solidFill>
                <a:latin typeface="Rundeck Rough"/>
                <a:ea typeface="Rundeck Rough"/>
                <a:cs typeface="Rundeck Rough"/>
                <a:sym typeface="Rundeck Rough"/>
              </a:rPr>
            </a:br>
            <a:endParaRPr lang="en-US" sz="3554" spc="-106" dirty="0">
              <a:solidFill>
                <a:srgbClr val="F6CE63"/>
              </a:solidFill>
              <a:latin typeface="Rundeck Rough"/>
              <a:ea typeface="Rundeck Rough"/>
              <a:cs typeface="Rundeck Rough"/>
              <a:sym typeface="Rundeck Rough"/>
            </a:endParaRPr>
          </a:p>
          <a:p>
            <a:r>
              <a:rPr lang="en-US" sz="2000" dirty="0">
                <a:solidFill>
                  <a:srgbClr val="FFCC00"/>
                </a:solidFill>
                <a:latin typeface="Rundeck Rough" panose="020B0604020202020204" charset="0"/>
              </a:rPr>
              <a:t>“Death by Chocolate” drew me in because it lives in the space between seduction and strategy, where intimacy becomes currency and power shifts quietly, almost imperceptibly, between two people. On its surface, the film is lush, romantic, even playful. But underneath, it’s a negotiation.  A transaction.  A carefully orchestrated emotional con.</a:t>
            </a:r>
          </a:p>
          <a:p>
            <a:br>
              <a:rPr lang="en-US" sz="2000" dirty="0">
                <a:solidFill>
                  <a:srgbClr val="FFCC00"/>
                </a:solidFill>
                <a:latin typeface="Rundeck Rough" panose="020B0604020202020204" charset="0"/>
              </a:rPr>
            </a:br>
            <a:endParaRPr lang="en-US" sz="2000" dirty="0">
              <a:solidFill>
                <a:srgbClr val="FFCC00"/>
              </a:solidFill>
              <a:latin typeface="Rundeck Rough" panose="020B0604020202020204" charset="0"/>
            </a:endParaRPr>
          </a:p>
          <a:p>
            <a:r>
              <a:rPr lang="en-US" sz="2000" dirty="0">
                <a:solidFill>
                  <a:srgbClr val="FFCC00"/>
                </a:solidFill>
                <a:latin typeface="Rundeck Rough" panose="020B0604020202020204" charset="0"/>
              </a:rPr>
              <a:t>What excited me most as a director was exploring that duality: how warmth, humor, and vulnerability can coexist with calculation. Catalina isn’t just charming—she’s precise. Ryman isn’t just lonely—she’s perceptive, hungry for connection, and ultimately complicit in her own undoing. Their relationship becomes a kind of dance—literally and figuratively—where control passes back and forth until we realize the outcome may have been decided long before the first step. </a:t>
            </a:r>
          </a:p>
          <a:p>
            <a:br>
              <a:rPr lang="en-US" sz="2000" dirty="0">
                <a:solidFill>
                  <a:srgbClr val="FFCC00"/>
                </a:solidFill>
                <a:latin typeface="Rundeck Rough" panose="020B0604020202020204" charset="0"/>
              </a:rPr>
            </a:br>
            <a:endParaRPr lang="en-US" sz="2000" dirty="0">
              <a:solidFill>
                <a:srgbClr val="FFCC00"/>
              </a:solidFill>
              <a:latin typeface="Rundeck Rough" panose="020B0604020202020204" charset="0"/>
            </a:endParaRPr>
          </a:p>
          <a:p>
            <a:r>
              <a:rPr lang="en-US" sz="2000" dirty="0">
                <a:solidFill>
                  <a:srgbClr val="FFCC00"/>
                </a:solidFill>
                <a:latin typeface="Rundeck Rough" panose="020B0604020202020204" charset="0"/>
              </a:rPr>
              <a:t>Visually and tonally, I wanted the film to feel intimate, almost intoxicating—candlelight, music, movement—so that the audience, like Ryman, is seduced into lowering their guard. By the time the truth lands, it shouldn’t feel like a twist; it should feel inevitable. My goal was to create a world where pleasure and manipulation are indistinguishable, and where the cost of being seen—truly seen—is far greater than either character is willing to admit.</a:t>
            </a:r>
          </a:p>
          <a:p>
            <a:br>
              <a:rPr lang="en-US" sz="2000" dirty="0">
                <a:solidFill>
                  <a:srgbClr val="FFCC00"/>
                </a:solidFill>
                <a:latin typeface="Rundeck Rough" panose="020B0604020202020204" charset="0"/>
              </a:rPr>
            </a:br>
            <a:endParaRPr lang="en-US" sz="2000" dirty="0">
              <a:solidFill>
                <a:srgbClr val="FFCC00"/>
              </a:solidFill>
              <a:latin typeface="Rundeck Rough" panose="020B0604020202020204" charset="0"/>
            </a:endParaRPr>
          </a:p>
          <a:p>
            <a:r>
              <a:rPr lang="en-US" sz="2000" dirty="0">
                <a:solidFill>
                  <a:srgbClr val="FFCC00"/>
                </a:solidFill>
                <a:latin typeface="Rundeck Rough" panose="020B0604020202020204" charset="0"/>
              </a:rPr>
              <a:t>Ultimately, “Death by Chocolate” is about desire: for connection, for reinvention, for survival. And the dangerous, often beautiful lengths we’ll go to get what we need.</a:t>
            </a:r>
          </a:p>
          <a:p>
            <a:pPr algn="ctr">
              <a:lnSpc>
                <a:spcPts val="5331"/>
              </a:lnSpc>
            </a:pPr>
            <a:endParaRPr lang="en-US" sz="3554" spc="-106" dirty="0">
              <a:solidFill>
                <a:srgbClr val="F6CE63"/>
              </a:solidFill>
              <a:latin typeface="Rundeck Rough"/>
              <a:ea typeface="Rundeck Rough"/>
              <a:cs typeface="Rundeck Rough"/>
              <a:sym typeface="Rundeck Rough"/>
            </a:endParaRPr>
          </a:p>
          <a:p>
            <a:pPr algn="ctr">
              <a:lnSpc>
                <a:spcPts val="5331"/>
              </a:lnSpc>
            </a:pPr>
            <a:endParaRPr lang="en-US" sz="3554" spc="-106" dirty="0">
              <a:solidFill>
                <a:srgbClr val="F6CE63"/>
              </a:solidFill>
              <a:latin typeface="Rundeck Rough"/>
              <a:ea typeface="Rundeck Rough"/>
              <a:cs typeface="Rundeck Rough"/>
              <a:sym typeface="Rundeck Rough"/>
            </a:endParaRPr>
          </a:p>
          <a:p>
            <a:pPr algn="ctr">
              <a:lnSpc>
                <a:spcPts val="5331"/>
              </a:lnSpc>
            </a:pPr>
            <a:endParaRPr lang="en-US" sz="3554" spc="-106" dirty="0">
              <a:solidFill>
                <a:srgbClr val="F6CE63"/>
              </a:solidFill>
              <a:latin typeface="Rundeck Rough"/>
              <a:ea typeface="Rundeck Rough"/>
              <a:cs typeface="Rundeck Rough"/>
              <a:sym typeface="Rundeck Rough"/>
            </a:endParaRPr>
          </a:p>
          <a:p>
            <a:pPr algn="ctr">
              <a:lnSpc>
                <a:spcPts val="5631"/>
              </a:lnSpc>
            </a:pPr>
            <a:endParaRPr lang="en-US" sz="3554" spc="-106" dirty="0">
              <a:solidFill>
                <a:srgbClr val="F6CE63"/>
              </a:solidFill>
              <a:latin typeface="Rundeck Rough"/>
              <a:ea typeface="Rundeck Rough"/>
              <a:cs typeface="Rundeck Rough"/>
              <a:sym typeface="Rundeck Rough"/>
            </a:endParaRPr>
          </a:p>
        </p:txBody>
      </p:sp>
      <p:grpSp>
        <p:nvGrpSpPr>
          <p:cNvPr id="4" name="Group 4"/>
          <p:cNvGrpSpPr/>
          <p:nvPr/>
        </p:nvGrpSpPr>
        <p:grpSpPr>
          <a:xfrm>
            <a:off x="14249400" y="6515100"/>
            <a:ext cx="4038600" cy="3771900"/>
            <a:chOff x="0" y="0"/>
            <a:chExt cx="5578106" cy="5164255"/>
          </a:xfrm>
        </p:grpSpPr>
        <p:sp>
          <p:nvSpPr>
            <p:cNvPr id="5" name="Freeform 5"/>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6" name="TextBox 6"/>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7" name="TextBox 7"/>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8" name="TextBox 8"/>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pic>
        <p:nvPicPr>
          <p:cNvPr id="10" name="Picture 9">
            <a:extLst>
              <a:ext uri="{FF2B5EF4-FFF2-40B4-BE49-F238E27FC236}">
                <a16:creationId xmlns:a16="http://schemas.microsoft.com/office/drawing/2014/main" id="{4C98EF5D-33FA-A54E-3970-B03AD477C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1226" y="-63005"/>
            <a:ext cx="3606773" cy="32253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994" y="-1954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9771" b="-6895"/>
            </a:stretch>
          </a:blipFill>
          <a:ln cap="sq">
            <a:noFill/>
            <a:prstDash val="solid"/>
            <a:miter/>
          </a:ln>
        </p:spPr>
        <p:txBody>
          <a:bodyPr/>
          <a:lstStyle/>
          <a:p>
            <a:endParaRPr lang="en-US" dirty="0"/>
          </a:p>
        </p:txBody>
      </p:sp>
      <p:sp>
        <p:nvSpPr>
          <p:cNvPr id="3" name="TextBox 3"/>
          <p:cNvSpPr txBox="1"/>
          <p:nvPr/>
        </p:nvSpPr>
        <p:spPr>
          <a:xfrm>
            <a:off x="3352800" y="92287"/>
            <a:ext cx="13036402" cy="7233840"/>
          </a:xfrm>
          <a:prstGeom prst="rect">
            <a:avLst/>
          </a:prstGeom>
        </p:spPr>
        <p:txBody>
          <a:bodyPr wrap="square" lIns="0" tIns="0" rIns="0" bIns="0" rtlCol="0" anchor="t">
            <a:spAutoFit/>
          </a:bodyPr>
          <a:lstStyle/>
          <a:p>
            <a:pPr algn="ctr">
              <a:lnSpc>
                <a:spcPts val="6081"/>
              </a:lnSpc>
            </a:pPr>
            <a:r>
              <a:rPr lang="en-US" sz="4054" spc="-121" dirty="0">
                <a:solidFill>
                  <a:srgbClr val="F6CE63"/>
                </a:solidFill>
                <a:latin typeface="Rundeck Rough"/>
                <a:ea typeface="Rundeck Rough"/>
                <a:cs typeface="Rundeck Rough"/>
                <a:sym typeface="Rundeck Rough"/>
              </a:rPr>
              <a:t>WRITER &amp; PRODUCER STATEMENT</a:t>
            </a:r>
            <a:br>
              <a:rPr lang="en-US" sz="4054" spc="-121" dirty="0">
                <a:solidFill>
                  <a:srgbClr val="F6CE63"/>
                </a:solidFill>
                <a:latin typeface="Rundeck Rough"/>
                <a:ea typeface="Rundeck Rough"/>
                <a:cs typeface="Rundeck Rough"/>
                <a:sym typeface="Rundeck Rough"/>
              </a:rPr>
            </a:br>
            <a:r>
              <a:rPr lang="en-US" sz="3554" spc="-106" dirty="0">
                <a:solidFill>
                  <a:srgbClr val="F6CE63"/>
                </a:solidFill>
                <a:latin typeface="Rundeck Rough"/>
                <a:ea typeface="Rundeck Rough"/>
                <a:cs typeface="Rundeck Rough"/>
                <a:sym typeface="Rundeck Rough"/>
              </a:rPr>
              <a:t>KAY GUNN</a:t>
            </a:r>
            <a:br>
              <a:rPr lang="en-US" sz="3554" spc="-106" dirty="0">
                <a:solidFill>
                  <a:srgbClr val="F6CE63"/>
                </a:solidFill>
                <a:latin typeface="Rundeck Rough"/>
                <a:ea typeface="Rundeck Rough"/>
                <a:cs typeface="Rundeck Rough"/>
                <a:sym typeface="Rundeck Rough"/>
              </a:rPr>
            </a:br>
            <a:endParaRPr lang="en-US" sz="3554" spc="-106" dirty="0">
              <a:solidFill>
                <a:srgbClr val="F6CE63"/>
              </a:solidFill>
              <a:latin typeface="Rundeck Rough"/>
              <a:ea typeface="Rundeck Rough"/>
              <a:cs typeface="Rundeck Rough"/>
              <a:sym typeface="Rundeck Rough"/>
            </a:endParaRPr>
          </a:p>
          <a:p>
            <a:r>
              <a:rPr lang="en-US" sz="2000" spc="-97" dirty="0">
                <a:solidFill>
                  <a:srgbClr val="F6CE63"/>
                </a:solidFill>
                <a:latin typeface="Rundeck Rough"/>
                <a:ea typeface="Rundeck Rough"/>
                <a:cs typeface="Rundeck Rough"/>
                <a:sym typeface="Rundeck Rough"/>
              </a:rPr>
              <a:t>This story was inspired by observing how easily desire disguises itself as entitlement.  “Death By Chocolate” is not about excess, or that decadent dessert that you can never finish, but about restraint being ignored.  The film invites viewers to reflect on emotional choices we rationalize and the cost of crossing lines we know should never be crossed.</a:t>
            </a:r>
          </a:p>
          <a:p>
            <a:endParaRPr lang="en-US" sz="2000" spc="-97" dirty="0">
              <a:solidFill>
                <a:srgbClr val="F6CE63"/>
              </a:solidFill>
              <a:latin typeface="Rundeck Rough"/>
              <a:ea typeface="Rundeck Rough"/>
              <a:cs typeface="Rundeck Rough"/>
              <a:sym typeface="Rundeck Rough"/>
            </a:endParaRPr>
          </a:p>
          <a:p>
            <a:r>
              <a:rPr lang="en-US" sz="2000" spc="-100" dirty="0">
                <a:solidFill>
                  <a:srgbClr val="F6CE63"/>
                </a:solidFill>
                <a:latin typeface="Rundeck Rough"/>
                <a:ea typeface="Rundeck Rough"/>
                <a:cs typeface="Rundeck Rough"/>
                <a:sym typeface="Rundeck Rough"/>
              </a:rPr>
              <a:t>“Death By Chocolate” is a study in contrasts of beauty versus consequence, sweetness versus decay.  I wanted to tell a story where danger is not loud, but seductive. This film asks the audience to sit with discomfort and question, the fact of “how far would you go to get what you </a:t>
            </a:r>
            <a:r>
              <a:rPr lang="en-US" sz="2000" u="sng" spc="-100" dirty="0">
                <a:solidFill>
                  <a:srgbClr val="F6CE63"/>
                </a:solidFill>
                <a:latin typeface="Rundeck Rough"/>
                <a:ea typeface="Rundeck Rough"/>
                <a:cs typeface="Rundeck Rough"/>
                <a:sym typeface="Rundeck Rough"/>
              </a:rPr>
              <a:t>can’t</a:t>
            </a:r>
            <a:r>
              <a:rPr lang="en-US" sz="2000" spc="-100" dirty="0">
                <a:solidFill>
                  <a:srgbClr val="F6CE63"/>
                </a:solidFill>
                <a:latin typeface="Rundeck Rough"/>
                <a:ea typeface="Rundeck Rough"/>
                <a:cs typeface="Rundeck Rough"/>
                <a:sym typeface="Rundeck Rough"/>
              </a:rPr>
              <a:t> have?”</a:t>
            </a:r>
          </a:p>
          <a:p>
            <a:endParaRPr lang="en-US" sz="2000" spc="-100" dirty="0">
              <a:solidFill>
                <a:srgbClr val="F6CE63"/>
              </a:solidFill>
              <a:latin typeface="Rundeck Rough"/>
              <a:ea typeface="Rundeck Rough"/>
              <a:cs typeface="Rundeck Rough"/>
              <a:sym typeface="Rundeck Rough"/>
            </a:endParaRPr>
          </a:p>
          <a:p>
            <a:r>
              <a:rPr lang="en-US" sz="2000" spc="-100" dirty="0">
                <a:solidFill>
                  <a:srgbClr val="F6CE63"/>
                </a:solidFill>
                <a:latin typeface="Rundeck Rough"/>
                <a:ea typeface="Rundeck Rough"/>
                <a:cs typeface="Rundeck Rough"/>
                <a:sym typeface="Rundeck Rough"/>
              </a:rPr>
              <a:t>My joy and extended vision is writing character driven stories about women of a certain age who are embracing their maturity with a refined focus for life.  These women don’t apologize for anything, don’t atone for anything and answer to no one.  Moreover, they don’t have to account for their time to anyone and are too old to sleep in bunk beds. </a:t>
            </a:r>
          </a:p>
          <a:p>
            <a:pPr algn="ctr">
              <a:lnSpc>
                <a:spcPts val="4881"/>
              </a:lnSpc>
            </a:pPr>
            <a:endParaRPr lang="en-US" sz="3254" spc="-97" dirty="0">
              <a:solidFill>
                <a:srgbClr val="F6CE63"/>
              </a:solidFill>
              <a:latin typeface="Rundeck Rough"/>
              <a:ea typeface="Rundeck Rough"/>
              <a:cs typeface="Rundeck Rough"/>
              <a:sym typeface="Rundeck Rough"/>
            </a:endParaRPr>
          </a:p>
        </p:txBody>
      </p:sp>
      <p:grpSp>
        <p:nvGrpSpPr>
          <p:cNvPr id="4" name="Group 4"/>
          <p:cNvGrpSpPr/>
          <p:nvPr/>
        </p:nvGrpSpPr>
        <p:grpSpPr>
          <a:xfrm>
            <a:off x="14104421" y="6413809"/>
            <a:ext cx="4183579" cy="3873191"/>
            <a:chOff x="0" y="0"/>
            <a:chExt cx="5578106" cy="5164255"/>
          </a:xfrm>
        </p:grpSpPr>
        <p:sp>
          <p:nvSpPr>
            <p:cNvPr id="5" name="Freeform 5"/>
            <p:cNvSpPr/>
            <p:nvPr/>
          </p:nvSpPr>
          <p:spPr>
            <a:xfrm>
              <a:off x="1400413" y="0"/>
              <a:ext cx="3824543" cy="5164255"/>
            </a:xfrm>
            <a:custGeom>
              <a:avLst/>
              <a:gdLst/>
              <a:ahLst/>
              <a:cxnLst/>
              <a:rect l="l" t="t" r="r" b="b"/>
              <a:pathLst>
                <a:path w="3824543" h="5164255">
                  <a:moveTo>
                    <a:pt x="0" y="0"/>
                  </a:moveTo>
                  <a:lnTo>
                    <a:pt x="3824543" y="0"/>
                  </a:lnTo>
                  <a:lnTo>
                    <a:pt x="3824543" y="5164255"/>
                  </a:lnTo>
                  <a:lnTo>
                    <a:pt x="0" y="5164255"/>
                  </a:lnTo>
                  <a:lnTo>
                    <a:pt x="0" y="0"/>
                  </a:lnTo>
                  <a:close/>
                </a:path>
              </a:pathLst>
            </a:custGeom>
            <a:blipFill>
              <a:blip r:embed="rId3"/>
              <a:stretch>
                <a:fillRect l="-58837" t="-19411" r="-32877" b="-93559"/>
              </a:stretch>
            </a:blipFill>
          </p:spPr>
          <p:txBody>
            <a:bodyPr/>
            <a:lstStyle/>
            <a:p>
              <a:endParaRPr lang="en-US" dirty="0"/>
            </a:p>
          </p:txBody>
        </p:sp>
        <p:sp>
          <p:nvSpPr>
            <p:cNvPr id="6" name="TextBox 6"/>
            <p:cNvSpPr txBox="1"/>
            <p:nvPr/>
          </p:nvSpPr>
          <p:spPr>
            <a:xfrm>
              <a:off x="0" y="4365780"/>
              <a:ext cx="5578106" cy="392323"/>
            </a:xfrm>
            <a:prstGeom prst="rect">
              <a:avLst/>
            </a:prstGeom>
          </p:spPr>
          <p:txBody>
            <a:bodyPr lIns="0" tIns="0" rIns="0" bIns="0" rtlCol="0" anchor="t">
              <a:spAutoFit/>
            </a:bodyPr>
            <a:lstStyle/>
            <a:p>
              <a:pPr algn="ctr">
                <a:lnSpc>
                  <a:spcPts val="1761"/>
                </a:lnSpc>
              </a:pPr>
              <a:r>
                <a:rPr lang="en-US" sz="1957" spc="-133" dirty="0">
                  <a:solidFill>
                    <a:srgbClr val="98692D"/>
                  </a:solidFill>
                  <a:latin typeface="Rundeck Rough"/>
                  <a:ea typeface="Rundeck Rough"/>
                  <a:cs typeface="Rundeck Rough"/>
                  <a:sym typeface="Rundeck Rough"/>
                </a:rPr>
                <a:t>DEATH   CHOCOLATE</a:t>
              </a:r>
            </a:p>
          </p:txBody>
        </p:sp>
        <p:sp>
          <p:nvSpPr>
            <p:cNvPr id="7" name="TextBox 7"/>
            <p:cNvSpPr txBox="1"/>
            <p:nvPr/>
          </p:nvSpPr>
          <p:spPr>
            <a:xfrm>
              <a:off x="2023516" y="4218961"/>
              <a:ext cx="457876" cy="719052"/>
            </a:xfrm>
            <a:prstGeom prst="rect">
              <a:avLst/>
            </a:prstGeom>
          </p:spPr>
          <p:txBody>
            <a:bodyPr lIns="0" tIns="0" rIns="0" bIns="0" rtlCol="0" anchor="t">
              <a:spAutoFit/>
            </a:bodyPr>
            <a:lstStyle/>
            <a:p>
              <a:pPr algn="ctr">
                <a:lnSpc>
                  <a:spcPts val="4560"/>
                </a:lnSpc>
              </a:pPr>
              <a:r>
                <a:rPr lang="en-US" sz="3257" b="1" dirty="0">
                  <a:solidFill>
                    <a:srgbClr val="D65F52"/>
                  </a:solidFill>
                  <a:latin typeface="ITC Edwardian Script Bold"/>
                  <a:ea typeface="ITC Edwardian Script Bold"/>
                  <a:cs typeface="ITC Edwardian Script Bold"/>
                  <a:sym typeface="ITC Edwardian Script Bold"/>
                </a:rPr>
                <a:t>by</a:t>
              </a:r>
            </a:p>
          </p:txBody>
        </p:sp>
        <p:sp>
          <p:nvSpPr>
            <p:cNvPr id="8" name="TextBox 8"/>
            <p:cNvSpPr txBox="1"/>
            <p:nvPr/>
          </p:nvSpPr>
          <p:spPr>
            <a:xfrm>
              <a:off x="2138324" y="4758945"/>
              <a:ext cx="2758979" cy="218331"/>
            </a:xfrm>
            <a:prstGeom prst="rect">
              <a:avLst/>
            </a:prstGeom>
          </p:spPr>
          <p:txBody>
            <a:bodyPr lIns="0" tIns="0" rIns="0" bIns="0" rtlCol="0" anchor="t">
              <a:spAutoFit/>
            </a:bodyPr>
            <a:lstStyle/>
            <a:p>
              <a:pPr algn="ctr">
                <a:lnSpc>
                  <a:spcPts val="946"/>
                </a:lnSpc>
              </a:pPr>
              <a:r>
                <a:rPr lang="en-US" sz="1051" spc="-71" dirty="0">
                  <a:solidFill>
                    <a:srgbClr val="F6CE63"/>
                  </a:solidFill>
                  <a:latin typeface="Rundeck Rough"/>
                  <a:ea typeface="Rundeck Rough"/>
                  <a:cs typeface="Rundeck Rough"/>
                  <a:sym typeface="Rundeck Rough"/>
                </a:rPr>
                <a:t>SHORT FILM</a:t>
              </a:r>
            </a:p>
          </p:txBody>
        </p:sp>
      </p:grpSp>
      <p:pic>
        <p:nvPicPr>
          <p:cNvPr id="10" name="Picture 9">
            <a:extLst>
              <a:ext uri="{FF2B5EF4-FFF2-40B4-BE49-F238E27FC236}">
                <a16:creationId xmlns:a16="http://schemas.microsoft.com/office/drawing/2014/main" id="{70A05624-EBFC-826F-6783-CE58C7CE7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4" y="-195491"/>
            <a:ext cx="2474628" cy="302075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TotalTime>
  <Words>1094</Words>
  <Application>Microsoft Office PowerPoint</Application>
  <PresentationFormat>Custom</PresentationFormat>
  <Paragraphs>205</Paragraphs>
  <Slides>14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TAN Headline</vt:lpstr>
      <vt:lpstr>Fraunces</vt:lpstr>
      <vt:lpstr>Montserrat</vt:lpstr>
      <vt:lpstr>Calibri</vt:lpstr>
      <vt:lpstr>Rundeck Rough</vt:lpstr>
      <vt:lpstr>ITC Edwardian Script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DBC Media Kit</dc:title>
  <dc:creator>Libby Gunn</dc:creator>
  <cp:lastModifiedBy>K G</cp:lastModifiedBy>
  <cp:revision>18</cp:revision>
  <dcterms:created xsi:type="dcterms:W3CDTF">2006-08-16T00:00:00Z</dcterms:created>
  <dcterms:modified xsi:type="dcterms:W3CDTF">2026-05-27T05:49:06Z</dcterms:modified>
  <dc:identifier>DAG8pble97M</dc:identifier>
</cp:coreProperties>
</file>