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Narrow" charset="1" panose="020B0506020202020B04"/>
      <p:regular r:id="rId10"/>
    </p:embeddedFont>
    <p:embeddedFont>
      <p:font typeface="Archivo Narrow Bold" charset="1" panose="020B0806020202020B04"/>
      <p:regular r:id="rId11"/>
    </p:embeddedFont>
    <p:embeddedFont>
      <p:font typeface="Archivo Narrow Italics" charset="1" panose="020B0506020202090B04"/>
      <p:regular r:id="rId12"/>
    </p:embeddedFont>
    <p:embeddedFont>
      <p:font typeface="Archivo Narrow Bold Italics" charset="1" panose="020B0806020202090B04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Open Sans Light" charset="1" panose="020B0306030504020204"/>
      <p:regular r:id="rId18"/>
    </p:embeddedFont>
    <p:embeddedFont>
      <p:font typeface="Open Sans Light Bold" charset="1" panose="020B08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Light Bold Italics" charset="1" panose="020B0806030504020204"/>
      <p:regular r:id="rId21"/>
    </p:embeddedFont>
    <p:embeddedFont>
      <p:font typeface="Open Sauce" charset="1" panose="00000500000000000000"/>
      <p:regular r:id="rId22"/>
    </p:embeddedFont>
    <p:embeddedFont>
      <p:font typeface="Open Sauce Bold" charset="1" panose="00000800000000000000"/>
      <p:regular r:id="rId23"/>
    </p:embeddedFont>
    <p:embeddedFont>
      <p:font typeface="Open Sauce Italics" charset="1" panose="00000500000000000000"/>
      <p:regular r:id="rId24"/>
    </p:embeddedFont>
    <p:embeddedFont>
      <p:font typeface="Open Sauce Bold Italics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jpe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7.jpe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6250897"/>
            <a:ext cx="2279920" cy="22628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8530818"/>
            <a:ext cx="2279920" cy="226282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88269"/>
            <a:ext cx="2112020" cy="1659097"/>
            <a:chOff x="0" y="0"/>
            <a:chExt cx="594514" cy="46702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94514" cy="467020"/>
            </a:xfrm>
            <a:custGeom>
              <a:avLst/>
              <a:gdLst/>
              <a:ahLst/>
              <a:cxnLst/>
              <a:rect r="r" b="b" t="t" l="l"/>
              <a:pathLst>
                <a:path h="467020" w="594514">
                  <a:moveTo>
                    <a:pt x="186948" y="0"/>
                  </a:moveTo>
                  <a:lnTo>
                    <a:pt x="407565" y="0"/>
                  </a:lnTo>
                  <a:cubicBezTo>
                    <a:pt x="457147" y="0"/>
                    <a:pt x="504698" y="19696"/>
                    <a:pt x="539758" y="54756"/>
                  </a:cubicBezTo>
                  <a:cubicBezTo>
                    <a:pt x="574817" y="89815"/>
                    <a:pt x="594514" y="137366"/>
                    <a:pt x="594514" y="186948"/>
                  </a:cubicBezTo>
                  <a:lnTo>
                    <a:pt x="594514" y="280072"/>
                  </a:lnTo>
                  <a:cubicBezTo>
                    <a:pt x="594514" y="329654"/>
                    <a:pt x="574817" y="377205"/>
                    <a:pt x="539758" y="412264"/>
                  </a:cubicBezTo>
                  <a:cubicBezTo>
                    <a:pt x="504698" y="447324"/>
                    <a:pt x="457147" y="467020"/>
                    <a:pt x="407565" y="467020"/>
                  </a:cubicBezTo>
                  <a:lnTo>
                    <a:pt x="186948" y="467020"/>
                  </a:lnTo>
                  <a:cubicBezTo>
                    <a:pt x="137366" y="467020"/>
                    <a:pt x="89815" y="447324"/>
                    <a:pt x="54756" y="412264"/>
                  </a:cubicBezTo>
                  <a:cubicBezTo>
                    <a:pt x="19696" y="377205"/>
                    <a:pt x="0" y="329654"/>
                    <a:pt x="0" y="280072"/>
                  </a:cubicBezTo>
                  <a:lnTo>
                    <a:pt x="0" y="186948"/>
                  </a:lnTo>
                  <a:cubicBezTo>
                    <a:pt x="0" y="137366"/>
                    <a:pt x="19696" y="89815"/>
                    <a:pt x="54756" y="54756"/>
                  </a:cubicBezTo>
                  <a:cubicBezTo>
                    <a:pt x="89815" y="19696"/>
                    <a:pt x="137366" y="0"/>
                    <a:pt x="186948" y="0"/>
                  </a:cubicBezTo>
                  <a:close/>
                </a:path>
              </a:pathLst>
            </a:custGeom>
            <a:solidFill>
              <a:srgbClr val="0178B0">
                <a:alpha val="7843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8121" y="201000"/>
            <a:ext cx="1184329" cy="140687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50195" y="3580599"/>
            <a:ext cx="1471876" cy="1471876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8519658" y="6611248"/>
            <a:ext cx="6484878" cy="662561"/>
            <a:chOff x="0" y="0"/>
            <a:chExt cx="2025974" cy="20699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025974" cy="206994"/>
            </a:xfrm>
            <a:custGeom>
              <a:avLst/>
              <a:gdLst/>
              <a:ahLst/>
              <a:cxnLst/>
              <a:rect r="r" b="b" t="t" l="l"/>
              <a:pathLst>
                <a:path h="206994" w="2025974">
                  <a:moveTo>
                    <a:pt x="60886" y="0"/>
                  </a:moveTo>
                  <a:lnTo>
                    <a:pt x="1965088" y="0"/>
                  </a:lnTo>
                  <a:cubicBezTo>
                    <a:pt x="1981236" y="0"/>
                    <a:pt x="1996723" y="6415"/>
                    <a:pt x="2008141" y="17833"/>
                  </a:cubicBezTo>
                  <a:cubicBezTo>
                    <a:pt x="2019560" y="29251"/>
                    <a:pt x="2025974" y="44738"/>
                    <a:pt x="2025974" y="60886"/>
                  </a:cubicBezTo>
                  <a:lnTo>
                    <a:pt x="2025974" y="146108"/>
                  </a:lnTo>
                  <a:cubicBezTo>
                    <a:pt x="2025974" y="162256"/>
                    <a:pt x="2019560" y="177743"/>
                    <a:pt x="2008141" y="189161"/>
                  </a:cubicBezTo>
                  <a:cubicBezTo>
                    <a:pt x="1996723" y="200579"/>
                    <a:pt x="1981236" y="206994"/>
                    <a:pt x="1965088" y="206994"/>
                  </a:cubicBezTo>
                  <a:lnTo>
                    <a:pt x="60886" y="206994"/>
                  </a:lnTo>
                  <a:cubicBezTo>
                    <a:pt x="44738" y="206994"/>
                    <a:pt x="29251" y="200579"/>
                    <a:pt x="17833" y="189161"/>
                  </a:cubicBezTo>
                  <a:cubicBezTo>
                    <a:pt x="6415" y="177743"/>
                    <a:pt x="0" y="162256"/>
                    <a:pt x="0" y="146108"/>
                  </a:cubicBezTo>
                  <a:lnTo>
                    <a:pt x="0" y="60886"/>
                  </a:lnTo>
                  <a:cubicBezTo>
                    <a:pt x="0" y="44738"/>
                    <a:pt x="6415" y="29251"/>
                    <a:pt x="17833" y="17833"/>
                  </a:cubicBezTo>
                  <a:cubicBezTo>
                    <a:pt x="29251" y="6415"/>
                    <a:pt x="44738" y="0"/>
                    <a:pt x="608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1355" y="1607870"/>
            <a:ext cx="7717168" cy="719304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7694" y="8658142"/>
            <a:ext cx="5991898" cy="605497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87694" y="-4426112"/>
            <a:ext cx="5991898" cy="6054971"/>
          </a:xfrm>
          <a:prstGeom prst="rect">
            <a:avLst/>
          </a:prstGeom>
        </p:spPr>
      </p:pic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080285" y="1852141"/>
            <a:ext cx="6199306" cy="6199281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0" r="0" t="-24953" b="-24953"/>
              </a:stretch>
            </a:blipFill>
          </p:spPr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5351644" y="0"/>
            <a:ext cx="2936356" cy="2936356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8038523" y="3302406"/>
            <a:ext cx="9565698" cy="417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73"/>
              </a:lnSpc>
            </a:pPr>
            <a:r>
              <a:rPr lang="en-US" sz="6781">
                <a:solidFill>
                  <a:srgbClr val="0C6894"/>
                </a:solidFill>
                <a:latin typeface="Open Sauce Bold"/>
              </a:rPr>
              <a:t>STEM CELL THERAPY FOR AUTOIMMUNE DISEASES | DR. DAVID</a:t>
            </a:r>
          </a:p>
          <a:p>
            <a:pPr>
              <a:lnSpc>
                <a:spcPts val="8273"/>
              </a:lnSpc>
            </a:pPr>
            <a:r>
              <a:rPr lang="en-US" sz="6781">
                <a:solidFill>
                  <a:srgbClr val="0C6894"/>
                </a:solidFill>
                <a:latin typeface="Open Sauce Bold"/>
              </a:rPr>
              <a:t>GREENE ARIZONA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01870" y="6964428"/>
            <a:ext cx="4273256" cy="42412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782974">
            <a:off x="-1513602" y="-1443496"/>
            <a:ext cx="3964363" cy="39346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913365">
            <a:off x="621803" y="8539599"/>
            <a:ext cx="1819497" cy="14374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62692" y="2393468"/>
            <a:ext cx="1471876" cy="14718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86210" y="3832484"/>
            <a:ext cx="1471876" cy="14718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208144" y="4292197"/>
            <a:ext cx="7586987" cy="377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36"/>
              </a:lnSpc>
            </a:pPr>
            <a:r>
              <a:rPr lang="en-US" sz="2776" spc="58">
                <a:solidFill>
                  <a:srgbClr val="000000"/>
                </a:solidFill>
                <a:latin typeface="Open Sauce Bold"/>
              </a:rPr>
              <a:t>Autoimmune diseases refer to medical conditions in which a human body’s natural defense mechanism “Immune System” attacks the body’s cells and organs by mistake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08144" y="2021758"/>
            <a:ext cx="6299946" cy="183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55"/>
              </a:lnSpc>
            </a:pPr>
            <a:r>
              <a:rPr lang="en-US" sz="6815">
                <a:solidFill>
                  <a:srgbClr val="0C6894"/>
                </a:solidFill>
                <a:latin typeface="Open Sauce Bold"/>
              </a:rPr>
              <a:t>AUTOIMMUNE DISEASES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531551" y="1484502"/>
            <a:ext cx="5716577" cy="7578604"/>
            <a:chOff x="0" y="0"/>
            <a:chExt cx="3727450" cy="4941570"/>
          </a:xfrm>
        </p:grpSpPr>
        <p:sp>
          <p:nvSpPr>
            <p:cNvPr name="Freeform 10" id="10"/>
            <p:cNvSpPr/>
            <p:nvPr/>
          </p:nvSpPr>
          <p:spPr>
            <a:xfrm>
              <a:off x="63500" y="6350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10"/>
              <a:stretch>
                <a:fillRect l="-87516" r="-13191" t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3727450" cy="4941570"/>
            </a:xfrm>
            <a:custGeom>
              <a:avLst/>
              <a:gdLst/>
              <a:ahLst/>
              <a:cxnLst/>
              <a:rect r="r" b="b" t="t" l="l"/>
              <a:pathLst>
                <a:path h="4941570" w="3727450">
                  <a:moveTo>
                    <a:pt x="3727450" y="4941570"/>
                  </a:moveTo>
                  <a:lnTo>
                    <a:pt x="0" y="4941570"/>
                  </a:lnTo>
                  <a:lnTo>
                    <a:pt x="0" y="0"/>
                  </a:lnTo>
                  <a:lnTo>
                    <a:pt x="3727450" y="0"/>
                  </a:lnTo>
                  <a:lnTo>
                    <a:pt x="3727450" y="4941570"/>
                  </a:lnTo>
                  <a:close/>
                  <a:moveTo>
                    <a:pt x="127000" y="4814570"/>
                  </a:moveTo>
                  <a:lnTo>
                    <a:pt x="3600450" y="4814570"/>
                  </a:lnTo>
                  <a:lnTo>
                    <a:pt x="3600450" y="127000"/>
                  </a:lnTo>
                  <a:lnTo>
                    <a:pt x="127000" y="127000"/>
                  </a:lnTo>
                  <a:lnTo>
                    <a:pt x="127000" y="4814570"/>
                  </a:lnTo>
                  <a:close/>
                </a:path>
              </a:pathLst>
            </a:custGeom>
            <a:solidFill>
              <a:srgbClr val="F9F7B2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5218684"/>
            <a:ext cx="2808506" cy="27874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8027190"/>
            <a:ext cx="2808506" cy="27874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-527631"/>
            <a:ext cx="2808506" cy="27874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2280874"/>
            <a:ext cx="2808506" cy="278744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504879" y="2174330"/>
            <a:ext cx="7433619" cy="289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49"/>
              </a:lnSpc>
            </a:pPr>
            <a:r>
              <a:rPr lang="en-US" sz="6651">
                <a:solidFill>
                  <a:srgbClr val="0C6894"/>
                </a:solidFill>
                <a:latin typeface="Open Sauce Bold"/>
              </a:rPr>
              <a:t>TREATMENT FOR AUTOIMMUNE DISEASES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62692" y="2393468"/>
            <a:ext cx="1471876" cy="147187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86210" y="3832484"/>
            <a:ext cx="1471876" cy="1471876"/>
          </a:xfrm>
          <a:prstGeom prst="rect">
            <a:avLst/>
          </a:prstGeom>
        </p:spPr>
      </p:pic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661436" y="1916237"/>
            <a:ext cx="6482564" cy="6482564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/>
              <a:stretch>
                <a:fillRect l="-25757" r="-25757" t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99DD94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504879" y="5545519"/>
            <a:ext cx="6190045" cy="226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10"/>
              </a:lnSpc>
            </a:pPr>
            <a:r>
              <a:rPr lang="en-US" sz="3014" spc="-105">
                <a:solidFill>
                  <a:srgbClr val="000000"/>
                </a:solidFill>
                <a:latin typeface="Open Sauce Bold"/>
              </a:rPr>
              <a:t>Stem Cell Therapy is a permanent solution to autoimmune diseases and their associated conditions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6250897"/>
            <a:ext cx="2279920" cy="22628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8530818"/>
            <a:ext cx="2279920" cy="226282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26677" y="2141582"/>
            <a:ext cx="1471876" cy="1471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50195" y="3580599"/>
            <a:ext cx="1471876" cy="1471876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7387364" y="5062672"/>
            <a:ext cx="6293634" cy="0"/>
          </a:xfrm>
          <a:prstGeom prst="line">
            <a:avLst/>
          </a:prstGeom>
          <a:ln cap="flat" w="247650">
            <a:solidFill>
              <a:srgbClr val="0E456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89575" y="3520507"/>
            <a:ext cx="3149361" cy="3161215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>
            <a:off x="8738561" y="7972196"/>
            <a:ext cx="2903257" cy="0"/>
          </a:xfrm>
          <a:prstGeom prst="line">
            <a:avLst/>
          </a:prstGeom>
          <a:ln cap="flat" w="247650">
            <a:solidFill>
              <a:srgbClr val="0E456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30898" y="6304820"/>
            <a:ext cx="3149361" cy="316121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79005" y="3520507"/>
            <a:ext cx="3149361" cy="316121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36017" y="3520507"/>
            <a:ext cx="3149361" cy="316121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87905" y="6304820"/>
            <a:ext cx="3149361" cy="3161215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0" y="0"/>
            <a:ext cx="3928044" cy="10287000"/>
            <a:chOff x="0" y="0"/>
            <a:chExt cx="1034547" cy="270933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03454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034547">
                  <a:moveTo>
                    <a:pt x="0" y="0"/>
                  </a:moveTo>
                  <a:lnTo>
                    <a:pt x="1034547" y="0"/>
                  </a:lnTo>
                  <a:lnTo>
                    <a:pt x="103454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9DD9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8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63446" y="379249"/>
            <a:ext cx="3278847" cy="9583479"/>
            <a:chOff x="0" y="0"/>
            <a:chExt cx="4371797" cy="12777972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10"/>
            <a:srcRect l="24323" t="0" r="24323" b="0"/>
            <a:stretch>
              <a:fillRect/>
            </a:stretch>
          </p:blipFill>
          <p:spPr>
            <a:xfrm>
              <a:off x="0" y="0"/>
              <a:ext cx="4371797" cy="12777972"/>
            </a:xfrm>
            <a:prstGeom prst="rect">
              <a:avLst/>
            </a:prstGeom>
          </p:spPr>
        </p:pic>
      </p:grpSp>
      <p:sp>
        <p:nvSpPr>
          <p:cNvPr name="TextBox 18" id="18"/>
          <p:cNvSpPr txBox="true"/>
          <p:nvPr/>
        </p:nvSpPr>
        <p:spPr>
          <a:xfrm rot="0">
            <a:off x="4339560" y="1227375"/>
            <a:ext cx="12919740" cy="165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27"/>
              </a:lnSpc>
            </a:pPr>
            <a:r>
              <a:rPr lang="en-US" sz="6121" spc="318">
                <a:solidFill>
                  <a:srgbClr val="0C6894"/>
                </a:solidFill>
                <a:latin typeface="Open Sauce Bold"/>
              </a:rPr>
              <a:t>SYMPTOMS OF AUTOIMMUNE DISEASES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42155" y="4794102"/>
            <a:ext cx="1844202" cy="39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574" spc="54">
                <a:solidFill>
                  <a:srgbClr val="FFFFFF"/>
                </a:solidFill>
                <a:latin typeface="Open Sauce"/>
              </a:rPr>
              <a:t>Fatigue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55553" y="4484425"/>
            <a:ext cx="1706835" cy="118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2"/>
              </a:lnSpc>
            </a:pPr>
            <a:r>
              <a:rPr lang="en-US" sz="2374" spc="49">
                <a:solidFill>
                  <a:srgbClr val="FFFFFF"/>
                </a:solidFill>
                <a:latin typeface="Open Sauce"/>
              </a:rPr>
              <a:t>Swelling and Redness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812265" y="4794102"/>
            <a:ext cx="2082841" cy="35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4"/>
              </a:lnSpc>
            </a:pPr>
            <a:r>
              <a:rPr lang="en-US" sz="2331" spc="48">
                <a:solidFill>
                  <a:srgbClr val="FFFFFF"/>
                </a:solidFill>
                <a:latin typeface="Open Sauce"/>
              </a:rPr>
              <a:t>Muscle aches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14955" y="7684053"/>
            <a:ext cx="1981247" cy="39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574" spc="54">
                <a:solidFill>
                  <a:srgbClr val="FFFFFF"/>
                </a:solidFill>
                <a:latin typeface="Open Sauce"/>
              </a:rPr>
              <a:t>Hair loss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387364" y="7598774"/>
            <a:ext cx="2150443" cy="737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386" spc="50">
                <a:solidFill>
                  <a:srgbClr val="FFFFFF"/>
                </a:solidFill>
                <a:latin typeface="Open Sauce"/>
              </a:rPr>
              <a:t>Low-grade fever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01870" y="6964428"/>
            <a:ext cx="4273256" cy="42412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782974">
            <a:off x="-1513602" y="-1443496"/>
            <a:ext cx="3964363" cy="39346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913365">
            <a:off x="621803" y="8539599"/>
            <a:ext cx="1819497" cy="14374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62692" y="2393468"/>
            <a:ext cx="1471876" cy="14718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86210" y="3832484"/>
            <a:ext cx="1471876" cy="14718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278123" y="4792128"/>
            <a:ext cx="6523747" cy="3140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81"/>
              </a:lnSpc>
            </a:pPr>
            <a:r>
              <a:rPr lang="en-US" sz="2776" spc="108">
                <a:solidFill>
                  <a:srgbClr val="000000"/>
                </a:solidFill>
                <a:latin typeface="Open Sauce Bold"/>
              </a:rPr>
              <a:t>A positive ANA refers that the patient is suffering from an autoimmune disease but it cannot diagnose the type of Autoimmune Disease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99039" y="1579752"/>
            <a:ext cx="6502831" cy="265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45"/>
              </a:lnSpc>
            </a:pPr>
            <a:r>
              <a:rPr lang="en-US" sz="6615">
                <a:solidFill>
                  <a:srgbClr val="0C6894"/>
                </a:solidFill>
                <a:latin typeface="Open Sauce Bold"/>
              </a:rPr>
              <a:t>DIAGNOSIS OF AUTOIMMUNE DISEASES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531551" y="1484502"/>
            <a:ext cx="5716577" cy="7578604"/>
            <a:chOff x="0" y="0"/>
            <a:chExt cx="3727450" cy="4941570"/>
          </a:xfrm>
        </p:grpSpPr>
        <p:sp>
          <p:nvSpPr>
            <p:cNvPr name="Freeform 10" id="10"/>
            <p:cNvSpPr/>
            <p:nvPr/>
          </p:nvSpPr>
          <p:spPr>
            <a:xfrm>
              <a:off x="63500" y="6350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10"/>
              <a:stretch>
                <a:fillRect l="-50165" r="-50165" t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3727450" cy="4941570"/>
            </a:xfrm>
            <a:custGeom>
              <a:avLst/>
              <a:gdLst/>
              <a:ahLst/>
              <a:cxnLst/>
              <a:rect r="r" b="b" t="t" l="l"/>
              <a:pathLst>
                <a:path h="4941570" w="3727450">
                  <a:moveTo>
                    <a:pt x="3727450" y="4941570"/>
                  </a:moveTo>
                  <a:lnTo>
                    <a:pt x="0" y="4941570"/>
                  </a:lnTo>
                  <a:lnTo>
                    <a:pt x="0" y="0"/>
                  </a:lnTo>
                  <a:lnTo>
                    <a:pt x="3727450" y="0"/>
                  </a:lnTo>
                  <a:lnTo>
                    <a:pt x="3727450" y="4941570"/>
                  </a:lnTo>
                  <a:close/>
                  <a:moveTo>
                    <a:pt x="127000" y="4814570"/>
                  </a:moveTo>
                  <a:lnTo>
                    <a:pt x="3600450" y="4814570"/>
                  </a:lnTo>
                  <a:lnTo>
                    <a:pt x="3600450" y="127000"/>
                  </a:lnTo>
                  <a:lnTo>
                    <a:pt x="127000" y="127000"/>
                  </a:lnTo>
                  <a:lnTo>
                    <a:pt x="127000" y="4814570"/>
                  </a:lnTo>
                  <a:close/>
                </a:path>
              </a:pathLst>
            </a:custGeom>
            <a:solidFill>
              <a:srgbClr val="F9F7B2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5218684"/>
            <a:ext cx="2808506" cy="27874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8027190"/>
            <a:ext cx="2808506" cy="27874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-527631"/>
            <a:ext cx="2808506" cy="27874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93470" y="2280874"/>
            <a:ext cx="2808506" cy="27874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62692" y="2393468"/>
            <a:ext cx="1471876" cy="1471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86210" y="3832484"/>
            <a:ext cx="1471876" cy="1471876"/>
          </a:xfrm>
          <a:prstGeom prst="rect">
            <a:avLst/>
          </a:prstGeom>
        </p:spPr>
      </p:pic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661436" y="1916237"/>
            <a:ext cx="6482564" cy="648256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/>
              <a:stretch>
                <a:fillRect l="-50093" r="0" t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99DD94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596801" y="1817154"/>
            <a:ext cx="7901994" cy="271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07"/>
              </a:lnSpc>
            </a:pPr>
            <a:r>
              <a:rPr lang="en-US" sz="6769">
                <a:solidFill>
                  <a:srgbClr val="0C6894"/>
                </a:solidFill>
                <a:latin typeface="Open Sauce Bold"/>
              </a:rPr>
              <a:t>HOW AUTOIMMUNE DISEASES OCCUR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25883" y="4829642"/>
            <a:ext cx="6275476" cy="2599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00"/>
              </a:lnSpc>
            </a:pPr>
            <a:r>
              <a:rPr lang="en-US" sz="2598" spc="54">
                <a:solidFill>
                  <a:srgbClr val="000000"/>
                </a:solidFill>
                <a:latin typeface="Open Sauce Bold"/>
              </a:rPr>
              <a:t>Doctors, researchers, and experts in the medical field haven’t yet found the exact and specific causes or reasons for autoimmune diseases.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6250897"/>
            <a:ext cx="2279920" cy="22628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6474895" y="8530818"/>
            <a:ext cx="2279920" cy="226282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26677" y="2141582"/>
            <a:ext cx="1471876" cy="1471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50195" y="3580599"/>
            <a:ext cx="1471876" cy="1471876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7387364" y="5062672"/>
            <a:ext cx="6293634" cy="0"/>
          </a:xfrm>
          <a:prstGeom prst="line">
            <a:avLst/>
          </a:prstGeom>
          <a:ln cap="flat" w="247650">
            <a:solidFill>
              <a:srgbClr val="0E456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89575" y="3520507"/>
            <a:ext cx="3149361" cy="316121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5978654" y="9104082"/>
            <a:ext cx="1296448" cy="362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spc="160">
                <a:solidFill>
                  <a:srgbClr val="0C6894"/>
                </a:solidFill>
                <a:latin typeface="Archivo Narrow Bold"/>
              </a:rPr>
              <a:t>PAGE 04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8738561" y="7972196"/>
            <a:ext cx="2903257" cy="0"/>
          </a:xfrm>
          <a:prstGeom prst="line">
            <a:avLst/>
          </a:prstGeom>
          <a:ln cap="flat" w="247650">
            <a:solidFill>
              <a:srgbClr val="0E456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30898" y="6304820"/>
            <a:ext cx="3149361" cy="316121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79005" y="3520507"/>
            <a:ext cx="3149361" cy="316121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36017" y="3520507"/>
            <a:ext cx="3149361" cy="316121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87905" y="6304820"/>
            <a:ext cx="3149361" cy="3161215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0" y="0"/>
            <a:ext cx="3928044" cy="10287000"/>
            <a:chOff x="0" y="0"/>
            <a:chExt cx="1034547" cy="2709333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03454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034547">
                  <a:moveTo>
                    <a:pt x="0" y="0"/>
                  </a:moveTo>
                  <a:lnTo>
                    <a:pt x="1034547" y="0"/>
                  </a:lnTo>
                  <a:lnTo>
                    <a:pt x="103454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9DD9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8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3446" y="379249"/>
            <a:ext cx="3278847" cy="9583479"/>
            <a:chOff x="0" y="0"/>
            <a:chExt cx="4371797" cy="12777972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10"/>
            <a:srcRect l="32382" t="0" r="44823" b="0"/>
            <a:stretch>
              <a:fillRect/>
            </a:stretch>
          </p:blipFill>
          <p:spPr>
            <a:xfrm>
              <a:off x="0" y="0"/>
              <a:ext cx="4371797" cy="12777972"/>
            </a:xfrm>
            <a:prstGeom prst="rect">
              <a:avLst/>
            </a:prstGeom>
          </p:spPr>
        </p:pic>
      </p:grpSp>
      <p:sp>
        <p:nvSpPr>
          <p:cNvPr name="TextBox 19" id="19"/>
          <p:cNvSpPr txBox="true"/>
          <p:nvPr/>
        </p:nvSpPr>
        <p:spPr>
          <a:xfrm rot="0">
            <a:off x="5316222" y="1337936"/>
            <a:ext cx="11695786" cy="169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32"/>
              </a:lnSpc>
            </a:pPr>
            <a:r>
              <a:rPr lang="en-US" sz="6221" spc="323">
                <a:solidFill>
                  <a:srgbClr val="0C6894"/>
                </a:solidFill>
                <a:latin typeface="Open Sauce Bold"/>
              </a:rPr>
              <a:t>TYPES OF AUTOIMMUNE DISEASES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42155" y="4635776"/>
            <a:ext cx="1844202" cy="774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474" spc="51">
                <a:solidFill>
                  <a:srgbClr val="FFFFFF"/>
                </a:solidFill>
                <a:latin typeface="Open Sauce"/>
              </a:rPr>
              <a:t>Type 1 Diabetes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58290" y="4670480"/>
            <a:ext cx="1904814" cy="774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474" spc="51">
                <a:solidFill>
                  <a:srgbClr val="FFFFFF"/>
                </a:solidFill>
                <a:latin typeface="Open Sauce"/>
              </a:rPr>
              <a:t>Rheumatoid Arthritis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12265" y="4642278"/>
            <a:ext cx="2082841" cy="1137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431" spc="51">
                <a:solidFill>
                  <a:srgbClr val="FFFFFF"/>
                </a:solidFill>
                <a:latin typeface="Open Sauce"/>
              </a:rPr>
              <a:t>Multiple Sclerosis (MS)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114955" y="7580042"/>
            <a:ext cx="1981247" cy="737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374" spc="49">
                <a:solidFill>
                  <a:srgbClr val="FFFFFF"/>
                </a:solidFill>
                <a:latin typeface="Open Sauce"/>
              </a:rPr>
              <a:t>Hashimoto’s Thyroiditis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87364" y="7570517"/>
            <a:ext cx="2150443" cy="78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486" spc="52">
                <a:solidFill>
                  <a:srgbClr val="FFFFFF"/>
                </a:solidFill>
                <a:latin typeface="Open Sauce"/>
              </a:rPr>
              <a:t>Graves’ disease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649625" y="7022771"/>
            <a:ext cx="3567536" cy="35407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649625" y="-276551"/>
            <a:ext cx="3567536" cy="35407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649625" y="3290985"/>
            <a:ext cx="3567536" cy="35407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062692" y="2393468"/>
            <a:ext cx="1471876" cy="14718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55740">
            <a:off x="17186210" y="3832484"/>
            <a:ext cx="1471876" cy="1471876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442629" y="1542115"/>
            <a:ext cx="5731004" cy="7202770"/>
            <a:chOff x="0" y="0"/>
            <a:chExt cx="6062980" cy="7620000"/>
          </a:xfrm>
        </p:grpSpPr>
        <p:sp>
          <p:nvSpPr>
            <p:cNvPr name="Freeform 8" id="8"/>
            <p:cNvSpPr/>
            <p:nvPr/>
          </p:nvSpPr>
          <p:spPr>
            <a:xfrm>
              <a:off x="-47104" y="91841"/>
              <a:ext cx="6157188" cy="7436317"/>
            </a:xfrm>
            <a:custGeom>
              <a:avLst/>
              <a:gdLst/>
              <a:ahLst/>
              <a:cxnLst/>
              <a:rect r="r" b="b" t="t" l="l"/>
              <a:pathLst>
                <a:path h="7436317" w="6157188">
                  <a:moveTo>
                    <a:pt x="3078594" y="5949"/>
                  </a:moveTo>
                  <a:cubicBezTo>
                    <a:pt x="2027358" y="0"/>
                    <a:pt x="1053959" y="706239"/>
                    <a:pt x="526979" y="1857245"/>
                  </a:cubicBezTo>
                  <a:cubicBezTo>
                    <a:pt x="0" y="3008251"/>
                    <a:pt x="0" y="4428067"/>
                    <a:pt x="526979" y="5579073"/>
                  </a:cubicBezTo>
                  <a:cubicBezTo>
                    <a:pt x="1053959" y="6730078"/>
                    <a:pt x="2027358" y="7436317"/>
                    <a:pt x="3078594" y="7430369"/>
                  </a:cubicBezTo>
                  <a:cubicBezTo>
                    <a:pt x="4129830" y="7436317"/>
                    <a:pt x="5103229" y="6730078"/>
                    <a:pt x="5630209" y="5579073"/>
                  </a:cubicBezTo>
                  <a:cubicBezTo>
                    <a:pt x="6157188" y="4428067"/>
                    <a:pt x="6157188" y="3008251"/>
                    <a:pt x="5630209" y="1857245"/>
                  </a:cubicBezTo>
                  <a:cubicBezTo>
                    <a:pt x="5103229" y="706240"/>
                    <a:pt x="4129830" y="0"/>
                    <a:pt x="3078594" y="5949"/>
                  </a:cubicBezTo>
                  <a:close/>
                </a:path>
              </a:pathLst>
            </a:custGeom>
            <a:blipFill>
              <a:blip r:embed="rId8"/>
              <a:stretch>
                <a:fillRect l="-14540" r="-11431" t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606298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62980">
                  <a:moveTo>
                    <a:pt x="3031490" y="7620000"/>
                  </a:moveTo>
                  <a:cubicBezTo>
                    <a:pt x="1360170" y="7620000"/>
                    <a:pt x="0" y="5910580"/>
                    <a:pt x="0" y="3810000"/>
                  </a:cubicBezTo>
                  <a:cubicBezTo>
                    <a:pt x="0" y="1709420"/>
                    <a:pt x="1360170" y="0"/>
                    <a:pt x="3031490" y="0"/>
                  </a:cubicBezTo>
                  <a:cubicBezTo>
                    <a:pt x="4702810" y="0"/>
                    <a:pt x="6062980" y="1709420"/>
                    <a:pt x="6062980" y="3810000"/>
                  </a:cubicBezTo>
                  <a:cubicBezTo>
                    <a:pt x="6062980" y="5910580"/>
                    <a:pt x="4702810" y="7620000"/>
                    <a:pt x="3031490" y="7620000"/>
                  </a:cubicBezTo>
                  <a:close/>
                  <a:moveTo>
                    <a:pt x="3031490" y="196850"/>
                  </a:moveTo>
                  <a:cubicBezTo>
                    <a:pt x="1468120" y="196850"/>
                    <a:pt x="196850" y="1817370"/>
                    <a:pt x="196850" y="3810000"/>
                  </a:cubicBezTo>
                  <a:cubicBezTo>
                    <a:pt x="196850" y="5802630"/>
                    <a:pt x="1468120" y="7423150"/>
                    <a:pt x="3031490" y="7423150"/>
                  </a:cubicBezTo>
                  <a:cubicBezTo>
                    <a:pt x="4594860" y="7423150"/>
                    <a:pt x="5866130" y="5802630"/>
                    <a:pt x="5866130" y="3810000"/>
                  </a:cubicBezTo>
                  <a:cubicBezTo>
                    <a:pt x="5866130" y="1817370"/>
                    <a:pt x="4594860" y="196850"/>
                    <a:pt x="3031490" y="196850"/>
                  </a:cubicBezTo>
                  <a:close/>
                </a:path>
              </a:pathLst>
            </a:custGeom>
            <a:solidFill>
              <a:srgbClr val="99DD94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172258" y="2810455"/>
            <a:ext cx="5855903" cy="1039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2"/>
              </a:lnSpc>
            </a:pPr>
            <a:r>
              <a:rPr lang="en-US" sz="7544">
                <a:solidFill>
                  <a:srgbClr val="0C6894"/>
                </a:solidFill>
                <a:latin typeface="Open Sauce Bold"/>
              </a:rPr>
              <a:t>THANK YOU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238812" y="5032323"/>
            <a:ext cx="5722795" cy="3409489"/>
            <a:chOff x="0" y="0"/>
            <a:chExt cx="1986908" cy="1183747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986908" cy="1183747"/>
            </a:xfrm>
            <a:custGeom>
              <a:avLst/>
              <a:gdLst/>
              <a:ahLst/>
              <a:cxnLst/>
              <a:rect r="r" b="b" t="t" l="l"/>
              <a:pathLst>
                <a:path h="1183747" w="1986908">
                  <a:moveTo>
                    <a:pt x="1862448" y="1183747"/>
                  </a:moveTo>
                  <a:lnTo>
                    <a:pt x="124460" y="1183747"/>
                  </a:lnTo>
                  <a:cubicBezTo>
                    <a:pt x="55880" y="1183747"/>
                    <a:pt x="0" y="1127867"/>
                    <a:pt x="0" y="1059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2448" y="0"/>
                  </a:lnTo>
                  <a:cubicBezTo>
                    <a:pt x="1931028" y="0"/>
                    <a:pt x="1986908" y="55880"/>
                    <a:pt x="1986908" y="124460"/>
                  </a:cubicBezTo>
                  <a:lnTo>
                    <a:pt x="1986908" y="1059287"/>
                  </a:lnTo>
                  <a:cubicBezTo>
                    <a:pt x="1986908" y="1127867"/>
                    <a:pt x="1931028" y="1183747"/>
                    <a:pt x="1862448" y="1183747"/>
                  </a:cubicBezTo>
                  <a:close/>
                </a:path>
              </a:pathLst>
            </a:custGeom>
            <a:solidFill>
              <a:srgbClr val="99DD94">
                <a:alpha val="19608"/>
              </a:srgbClr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52856" y="5424941"/>
            <a:ext cx="580822" cy="58082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52856" y="7009393"/>
            <a:ext cx="580822" cy="580822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0850033" y="5480109"/>
            <a:ext cx="3412066" cy="451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6"/>
              </a:lnSpc>
              <a:spcBef>
                <a:spcPct val="0"/>
              </a:spcBef>
            </a:pPr>
            <a:r>
              <a:rPr lang="en-US" sz="2853" spc="59">
                <a:solidFill>
                  <a:srgbClr val="000000"/>
                </a:solidFill>
                <a:latin typeface="Open Sauce Bold"/>
              </a:rPr>
              <a:t>+1-239-263-8444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726208" y="7066552"/>
            <a:ext cx="3946090" cy="44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3"/>
              </a:lnSpc>
              <a:spcBef>
                <a:spcPct val="0"/>
              </a:spcBef>
            </a:pPr>
            <a:r>
              <a:rPr lang="en-US" sz="2826" spc="59">
                <a:solidFill>
                  <a:srgbClr val="000000"/>
                </a:solidFill>
                <a:latin typeface="Open Sauce Bold"/>
              </a:rPr>
              <a:t>www.r3stemcell.com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DAFOz1DVn-o</dc:identifier>
  <dcterms:modified xsi:type="dcterms:W3CDTF">2011-08-01T06:04:30Z</dcterms:modified>
  <cp:revision>1</cp:revision>
  <dc:title>Stem Cell Therapy for Autoimmune Diseases | Dr. David Greene Arizona</dc:title>
</cp:coreProperties>
</file>