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Lst>
  <p:sldSz cx="18288000" cy="10287000"/>
  <p:notesSz cx="6858000" cy="9144000"/>
  <p:embeddedFontLst>
    <p:embeddedFont>
      <p:font typeface="Nunito" charset="1" panose="00000500000000000000"/>
      <p:regular r:id="rId6"/>
    </p:embeddedFont>
    <p:embeddedFont>
      <p:font typeface="Nunito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Nunito Bold" charset="1" panose="00000000000000000000"/>
      <p:regular r:id="rId12"/>
    </p:embeddedFont>
    <p:embeddedFont>
      <p:font typeface="Nunito Bold Bold" charset="1" panose="00000000000000000000"/>
      <p:regular r:id="rId13"/>
    </p:embeddedFont>
    <p:embeddedFont>
      <p:font typeface="Nunito Bold Italics" charset="1" panose="00000000000000000000"/>
      <p:regular r:id="rId14"/>
    </p:embeddedFont>
    <p:embeddedFont>
      <p:font typeface="Nunito Bold Bold Italics"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6.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9.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0.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2.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3.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4.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5.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grpSp>
        <p:nvGrpSpPr>
          <p:cNvPr name="Group 2" id="2"/>
          <p:cNvGrpSpPr/>
          <p:nvPr/>
        </p:nvGrpSpPr>
        <p:grpSpPr>
          <a:xfrm rot="0">
            <a:off x="11664263" y="7360538"/>
            <a:ext cx="2926462" cy="2926462"/>
            <a:chOff x="0" y="0"/>
            <a:chExt cx="812800" cy="812800"/>
          </a:xfrm>
        </p:grpSpPr>
        <p:sp>
          <p:nvSpPr>
            <p:cNvPr name="Freeform 3" id="3"/>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01032" y="-5030267"/>
            <a:ext cx="10060535" cy="10060535"/>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432339" y="5938611"/>
            <a:ext cx="7304734" cy="7304734"/>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773078" y="5610361"/>
            <a:ext cx="10060535" cy="10060535"/>
          </a:xfrm>
          <a:prstGeom prst="rect">
            <a:avLst/>
          </a:prstGeom>
        </p:spPr>
      </p:pic>
      <p:grpSp>
        <p:nvGrpSpPr>
          <p:cNvPr name="Group 8" id="8"/>
          <p:cNvGrpSpPr>
            <a:grpSpLocks noChangeAspect="true"/>
          </p:cNvGrpSpPr>
          <p:nvPr/>
        </p:nvGrpSpPr>
        <p:grpSpPr>
          <a:xfrm rot="0">
            <a:off x="12674804" y="1676344"/>
            <a:ext cx="3831841" cy="7581956"/>
            <a:chOff x="0" y="0"/>
            <a:chExt cx="2620010" cy="5184140"/>
          </a:xfrm>
        </p:grpSpPr>
        <p:sp>
          <p:nvSpPr>
            <p:cNvPr name="Freeform 9" id="9"/>
            <p:cNvSpPr/>
            <p:nvPr/>
          </p:nvSpPr>
          <p:spPr>
            <a:xfrm>
              <a:off x="53340" y="25400"/>
              <a:ext cx="2513330" cy="5132070"/>
            </a:xfrm>
            <a:custGeom>
              <a:avLst/>
              <a:gdLst/>
              <a:ahLst/>
              <a:cxnLst/>
              <a:rect r="r" b="b" t="t" l="l"/>
              <a:pathLst>
                <a:path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name="Freeform 10" id="10"/>
            <p:cNvSpPr/>
            <p:nvPr/>
          </p:nvSpPr>
          <p:spPr>
            <a:xfrm>
              <a:off x="185420" y="156210"/>
              <a:ext cx="2251710" cy="4876800"/>
            </a:xfrm>
            <a:custGeom>
              <a:avLst/>
              <a:gdLst/>
              <a:ahLst/>
              <a:cxnLst/>
              <a:rect r="r" b="b" t="t" l="l"/>
              <a:pathLst>
                <a:path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6"/>
              <a:stretch>
                <a:fillRect l="-187404" r="-97844" t="0" b="0"/>
              </a:stretch>
            </a:blipFill>
          </p:spPr>
        </p:sp>
        <p:sp>
          <p:nvSpPr>
            <p:cNvPr name="Freeform 11" id="11"/>
            <p:cNvSpPr/>
            <p:nvPr/>
          </p:nvSpPr>
          <p:spPr>
            <a:xfrm>
              <a:off x="1121410" y="198120"/>
              <a:ext cx="347980" cy="43180"/>
            </a:xfrm>
            <a:custGeom>
              <a:avLst/>
              <a:gdLst/>
              <a:ahLst/>
              <a:cxnLst/>
              <a:rect r="r" b="b" t="t" l="l"/>
              <a:pathLst>
                <a:path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name="Freeform 12" id="12"/>
            <p:cNvSpPr/>
            <p:nvPr/>
          </p:nvSpPr>
          <p:spPr>
            <a:xfrm>
              <a:off x="1578312" y="187909"/>
              <a:ext cx="66636" cy="63602"/>
            </a:xfrm>
            <a:custGeom>
              <a:avLst/>
              <a:gdLst/>
              <a:ahLst/>
              <a:cxnLst/>
              <a:rect r="r" b="b" t="t" l="l"/>
              <a:pathLst>
                <a:path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name="Freeform 13" id="13"/>
            <p:cNvSpPr/>
            <p:nvPr/>
          </p:nvSpPr>
          <p:spPr>
            <a:xfrm>
              <a:off x="0" y="685800"/>
              <a:ext cx="27940" cy="213360"/>
            </a:xfrm>
            <a:custGeom>
              <a:avLst/>
              <a:gdLst/>
              <a:ahLst/>
              <a:cxnLst/>
              <a:rect r="r" b="b" t="t" l="l"/>
              <a:pathLst>
                <a:path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name="Freeform 14" id="14"/>
            <p:cNvSpPr/>
            <p:nvPr/>
          </p:nvSpPr>
          <p:spPr>
            <a:xfrm>
              <a:off x="0" y="1057910"/>
              <a:ext cx="27940" cy="384810"/>
            </a:xfrm>
            <a:custGeom>
              <a:avLst/>
              <a:gdLst/>
              <a:ahLst/>
              <a:cxnLst/>
              <a:rect r="r" b="b" t="t" l="l"/>
              <a:pathLst>
                <a:path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name="Freeform 15" id="15"/>
            <p:cNvSpPr/>
            <p:nvPr/>
          </p:nvSpPr>
          <p:spPr>
            <a:xfrm>
              <a:off x="0" y="1526540"/>
              <a:ext cx="27940" cy="386080"/>
            </a:xfrm>
            <a:custGeom>
              <a:avLst/>
              <a:gdLst/>
              <a:ahLst/>
              <a:cxnLst/>
              <a:rect r="r" b="b" t="t" l="l"/>
              <a:pathLst>
                <a:path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name="Freeform 16" id="16"/>
            <p:cNvSpPr/>
            <p:nvPr/>
          </p:nvSpPr>
          <p:spPr>
            <a:xfrm>
              <a:off x="2592070" y="1184910"/>
              <a:ext cx="27940" cy="618490"/>
            </a:xfrm>
            <a:custGeom>
              <a:avLst/>
              <a:gdLst/>
              <a:ahLst/>
              <a:cxnLst/>
              <a:rect r="r" b="b" t="t" l="l"/>
              <a:pathLst>
                <a:path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name="Freeform 17" id="17"/>
            <p:cNvSpPr/>
            <p:nvPr/>
          </p:nvSpPr>
          <p:spPr>
            <a:xfrm>
              <a:off x="27940" y="0"/>
              <a:ext cx="2564130" cy="5182870"/>
            </a:xfrm>
            <a:custGeom>
              <a:avLst/>
              <a:gdLst/>
              <a:ahLst/>
              <a:cxnLst/>
              <a:rect r="r" b="b" t="t" l="l"/>
              <a:pathLst>
                <a:path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name="AutoShape 18" id="18"/>
          <p:cNvSpPr/>
          <p:nvPr/>
        </p:nvSpPr>
        <p:spPr>
          <a:xfrm rot="0">
            <a:off x="4966929" y="8724069"/>
            <a:ext cx="3635278" cy="0"/>
          </a:xfrm>
          <a:prstGeom prst="line">
            <a:avLst/>
          </a:prstGeom>
          <a:ln cap="flat" w="19050">
            <a:solidFill>
              <a:srgbClr val="12294E"/>
            </a:solidFill>
            <a:prstDash val="solid"/>
            <a:headEnd type="none" len="sm" w="sm"/>
            <a:tailEnd type="none" len="sm" w="sm"/>
          </a:ln>
        </p:spPr>
      </p:sp>
      <p:sp>
        <p:nvSpPr>
          <p:cNvPr name="TextBox 19" id="19"/>
          <p:cNvSpPr txBox="true"/>
          <p:nvPr/>
        </p:nvSpPr>
        <p:spPr>
          <a:xfrm rot="0">
            <a:off x="1478373" y="2216671"/>
            <a:ext cx="10612391" cy="5798642"/>
          </a:xfrm>
          <a:prstGeom prst="rect">
            <a:avLst/>
          </a:prstGeom>
        </p:spPr>
        <p:txBody>
          <a:bodyPr anchor="t" rtlCol="false" tIns="0" lIns="0" bIns="0" rIns="0">
            <a:spAutoFit/>
          </a:bodyPr>
          <a:lstStyle/>
          <a:p>
            <a:pPr>
              <a:lnSpc>
                <a:spcPts val="11320"/>
              </a:lnSpc>
            </a:pPr>
            <a:r>
              <a:rPr lang="en-US" sz="10885" spc="-522">
                <a:solidFill>
                  <a:srgbClr val="12294E"/>
                </a:solidFill>
                <a:latin typeface="Nunito Bold"/>
              </a:rPr>
              <a:t>Why Does Stem Cell Matter, and Where Do You Find Them?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01032" y="-5030267"/>
            <a:ext cx="10060535" cy="1006053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16736" y="6128709"/>
            <a:ext cx="7304734" cy="7304734"/>
          </a:xfrm>
          <a:prstGeom prst="rect">
            <a:avLst/>
          </a:prstGeom>
        </p:spPr>
      </p:pic>
      <p:grpSp>
        <p:nvGrpSpPr>
          <p:cNvPr name="Group 4" id="4"/>
          <p:cNvGrpSpPr/>
          <p:nvPr/>
        </p:nvGrpSpPr>
        <p:grpSpPr>
          <a:xfrm rot="0">
            <a:off x="4178707" y="3308264"/>
            <a:ext cx="3485157" cy="3485157"/>
            <a:chOff x="0" y="0"/>
            <a:chExt cx="812800" cy="812800"/>
          </a:xfrm>
        </p:grpSpPr>
        <p:sp>
          <p:nvSpPr>
            <p:cNvPr name="Freeform 5" id="5"/>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773078" y="5610361"/>
            <a:ext cx="10060535" cy="10060535"/>
          </a:xfrm>
          <a:prstGeom prst="rect">
            <a:avLst/>
          </a:prstGeom>
        </p:spPr>
      </p:pic>
      <p:sp>
        <p:nvSpPr>
          <p:cNvPr name="AutoShape 8" id="8"/>
          <p:cNvSpPr/>
          <p:nvPr/>
        </p:nvSpPr>
        <p:spPr>
          <a:xfrm rot="0">
            <a:off x="5463522" y="6080024"/>
            <a:ext cx="915527" cy="0"/>
          </a:xfrm>
          <a:prstGeom prst="line">
            <a:avLst/>
          </a:prstGeom>
          <a:ln cap="rnd" w="180975">
            <a:solidFill>
              <a:srgbClr val="12294E"/>
            </a:solidFill>
            <a:prstDash val="solid"/>
            <a:headEnd type="none" len="sm" w="sm"/>
            <a:tailEnd type="none" len="sm" w="sm"/>
          </a:ln>
        </p:spPr>
      </p:sp>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2711104" y="2770165"/>
            <a:ext cx="1447072" cy="1447072"/>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569896" y="7298022"/>
            <a:ext cx="607528" cy="607528"/>
          </a:xfrm>
          <a:prstGeom prst="rect">
            <a:avLst/>
          </a:prstGeom>
        </p:spPr>
      </p:pic>
      <p:pic>
        <p:nvPicPr>
          <p:cNvPr name="Picture 11" id="11"/>
          <p:cNvPicPr>
            <a:picLocks noChangeAspect="true"/>
          </p:cNvPicPr>
          <p:nvPr/>
        </p:nvPicPr>
        <p:blipFill>
          <a:blip r:embed="rId10"/>
          <a:srcRect l="0" t="20742" r="0" b="21835"/>
          <a:stretch>
            <a:fillRect/>
          </a:stretch>
        </p:blipFill>
        <p:spPr>
          <a:xfrm flipH="false" flipV="false" rot="0">
            <a:off x="0" y="-123825"/>
            <a:ext cx="6379049" cy="3662937"/>
          </a:xfrm>
          <a:prstGeom prst="rect">
            <a:avLst/>
          </a:prstGeom>
        </p:spPr>
      </p:pic>
      <p:sp>
        <p:nvSpPr>
          <p:cNvPr name="TextBox 12" id="12"/>
          <p:cNvSpPr txBox="true"/>
          <p:nvPr/>
        </p:nvSpPr>
        <p:spPr>
          <a:xfrm rot="0">
            <a:off x="5342471" y="4560136"/>
            <a:ext cx="7916671" cy="1324312"/>
          </a:xfrm>
          <a:prstGeom prst="rect">
            <a:avLst/>
          </a:prstGeom>
        </p:spPr>
        <p:txBody>
          <a:bodyPr anchor="t" rtlCol="false" tIns="0" lIns="0" bIns="0" rIns="0">
            <a:spAutoFit/>
          </a:bodyPr>
          <a:lstStyle/>
          <a:p>
            <a:pPr>
              <a:lnSpc>
                <a:spcPts val="9566"/>
              </a:lnSpc>
            </a:pPr>
            <a:r>
              <a:rPr lang="en-US" sz="10995" spc="-758">
                <a:solidFill>
                  <a:srgbClr val="12294E"/>
                </a:solidFill>
                <a:latin typeface="Nunito Bold"/>
              </a:rPr>
              <a:t>THANK YOU</a:t>
            </a:r>
          </a:p>
        </p:txBody>
      </p:sp>
      <p:sp>
        <p:nvSpPr>
          <p:cNvPr name="TextBox 13" id="13"/>
          <p:cNvSpPr txBox="true"/>
          <p:nvPr/>
        </p:nvSpPr>
        <p:spPr>
          <a:xfrm rot="0">
            <a:off x="6646854" y="7421847"/>
            <a:ext cx="5070493" cy="483703"/>
          </a:xfrm>
          <a:prstGeom prst="rect">
            <a:avLst/>
          </a:prstGeom>
        </p:spPr>
        <p:txBody>
          <a:bodyPr anchor="t" rtlCol="false" tIns="0" lIns="0" bIns="0" rIns="0">
            <a:spAutoFit/>
          </a:bodyPr>
          <a:lstStyle/>
          <a:p>
            <a:pPr>
              <a:lnSpc>
                <a:spcPts val="3516"/>
              </a:lnSpc>
            </a:pPr>
            <a:r>
              <a:rPr lang="en-US" sz="4041" spc="-278">
                <a:solidFill>
                  <a:srgbClr val="12294E"/>
                </a:solidFill>
                <a:latin typeface="Nunito Bold"/>
              </a:rPr>
              <a:t>www.r3stemcell.com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82324"/>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grpSp>
        <p:nvGrpSpPr>
          <p:cNvPr name="Group 6" id="6"/>
          <p:cNvGrpSpPr/>
          <p:nvPr/>
        </p:nvGrpSpPr>
        <p:grpSpPr>
          <a:xfrm rot="0">
            <a:off x="10330731" y="5383788"/>
            <a:ext cx="2926462" cy="2926462"/>
            <a:chOff x="0" y="0"/>
            <a:chExt cx="812800" cy="812800"/>
          </a:xfrm>
        </p:grpSpPr>
        <p:sp>
          <p:nvSpPr>
            <p:cNvPr name="Freeform 7" id="7"/>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9" id="9"/>
          <p:cNvGrpSpPr>
            <a:grpSpLocks noChangeAspect="true"/>
          </p:cNvGrpSpPr>
          <p:nvPr/>
        </p:nvGrpSpPr>
        <p:grpSpPr>
          <a:xfrm rot="0">
            <a:off x="10983738" y="2005731"/>
            <a:ext cx="6275562" cy="6275537"/>
            <a:chOff x="0" y="0"/>
            <a:chExt cx="6350000" cy="6349975"/>
          </a:xfrm>
        </p:grpSpPr>
        <p:sp>
          <p:nvSpPr>
            <p:cNvPr name="Freeform 10" id="10"/>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r="0" t="-50094" b="0"/>
              </a:stretch>
            </a:blipFill>
          </p:spPr>
        </p:sp>
      </p:grpSp>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28700"/>
            <a:ext cx="2114065" cy="2114065"/>
          </a:xfrm>
          <a:prstGeom prst="rect">
            <a:avLst/>
          </a:prstGeom>
        </p:spPr>
      </p:pic>
      <p:sp>
        <p:nvSpPr>
          <p:cNvPr name="TextBox 12" id="12"/>
          <p:cNvSpPr txBox="true"/>
          <p:nvPr/>
        </p:nvSpPr>
        <p:spPr>
          <a:xfrm rot="0">
            <a:off x="1522128" y="1516027"/>
            <a:ext cx="8149391" cy="6308827"/>
          </a:xfrm>
          <a:prstGeom prst="rect">
            <a:avLst/>
          </a:prstGeom>
        </p:spPr>
        <p:txBody>
          <a:bodyPr anchor="t" rtlCol="false" tIns="0" lIns="0" bIns="0" rIns="0">
            <a:spAutoFit/>
          </a:bodyPr>
          <a:lstStyle/>
          <a:p>
            <a:pPr>
              <a:lnSpc>
                <a:spcPts val="5594"/>
              </a:lnSpc>
              <a:spcBef>
                <a:spcPct val="0"/>
              </a:spcBef>
            </a:pPr>
            <a:r>
              <a:rPr lang="en-US" sz="3995" spc="-275">
                <a:solidFill>
                  <a:srgbClr val="12294E"/>
                </a:solidFill>
                <a:latin typeface="Nunito Bold"/>
              </a:rPr>
              <a:t>The term </a:t>
            </a:r>
            <a:r>
              <a:rPr lang="en-US" sz="3995" spc="-275" u="sng">
                <a:solidFill>
                  <a:srgbClr val="12294E"/>
                </a:solidFill>
                <a:latin typeface="Nunito Bold"/>
              </a:rPr>
              <a:t>stem cell</a:t>
            </a:r>
            <a:r>
              <a:rPr lang="en-US" sz="3995" spc="-275">
                <a:solidFill>
                  <a:srgbClr val="12294E"/>
                </a:solidFill>
                <a:latin typeface="Nunito Bold"/>
              </a:rPr>
              <a:t> may conjure up thoughts of some rare type of cell that can only be found in very specific locations. The opposite is really true. Stem cells are pretty ubiquitous in the body, appearing in many different organs and tissues including the brain, blood, bone marrow, muscle, skin, heart, and liver tissues.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82324"/>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361299"/>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8888" r="-38888"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2284778"/>
            <a:ext cx="6181732" cy="979658"/>
          </a:xfrm>
          <a:prstGeom prst="rect">
            <a:avLst/>
          </a:prstGeom>
        </p:spPr>
        <p:txBody>
          <a:bodyPr anchor="t" rtlCol="false" tIns="0" lIns="0" bIns="0" rIns="0">
            <a:spAutoFit/>
          </a:bodyPr>
          <a:lstStyle/>
          <a:p>
            <a:pPr>
              <a:lnSpc>
                <a:spcPts val="7088"/>
              </a:lnSpc>
            </a:pPr>
            <a:r>
              <a:rPr lang="en-US" sz="8148" spc="-562">
                <a:solidFill>
                  <a:srgbClr val="12294E"/>
                </a:solidFill>
                <a:latin typeface="Nunito Bold"/>
              </a:rPr>
              <a:t>Embryonic</a:t>
            </a:r>
          </a:p>
        </p:txBody>
      </p:sp>
      <p:sp>
        <p:nvSpPr>
          <p:cNvPr name="TextBox 14" id="14"/>
          <p:cNvSpPr txBox="true"/>
          <p:nvPr/>
        </p:nvSpPr>
        <p:spPr>
          <a:xfrm rot="0">
            <a:off x="2257190" y="4433843"/>
            <a:ext cx="6765759" cy="3313532"/>
          </a:xfrm>
          <a:prstGeom prst="rect">
            <a:avLst/>
          </a:prstGeom>
        </p:spPr>
        <p:txBody>
          <a:bodyPr anchor="t" rtlCol="false" tIns="0" lIns="0" bIns="0" rIns="0">
            <a:spAutoFit/>
          </a:bodyPr>
          <a:lstStyle/>
          <a:p>
            <a:pPr>
              <a:lnSpc>
                <a:spcPts val="5314"/>
              </a:lnSpc>
              <a:spcBef>
                <a:spcPct val="0"/>
              </a:spcBef>
            </a:pPr>
            <a:r>
              <a:rPr lang="en-US" sz="3795" spc="-261">
                <a:solidFill>
                  <a:srgbClr val="12294E"/>
                </a:solidFill>
                <a:latin typeface="Nunito Bold"/>
              </a:rPr>
              <a:t>Found in large numbers during gestation, embryonic stem cells are by far the youngest stem cells and have the unique ability to become any type of cell in the body.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82324"/>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753975"/>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49999" r="-49999"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1766078"/>
            <a:ext cx="6972810" cy="1892647"/>
          </a:xfrm>
          <a:prstGeom prst="rect">
            <a:avLst/>
          </a:prstGeom>
        </p:spPr>
        <p:txBody>
          <a:bodyPr anchor="t" rtlCol="false" tIns="0" lIns="0" bIns="0" rIns="0">
            <a:spAutoFit/>
          </a:bodyPr>
          <a:lstStyle/>
          <a:p>
            <a:pPr>
              <a:lnSpc>
                <a:spcPts val="7115"/>
              </a:lnSpc>
            </a:pPr>
            <a:r>
              <a:rPr lang="en-US" sz="8179" spc="-564">
                <a:solidFill>
                  <a:srgbClr val="12294E"/>
                </a:solidFill>
                <a:latin typeface="Nunito Bold"/>
              </a:rPr>
              <a:t>Cord Blood and Cord Tissue</a:t>
            </a:r>
          </a:p>
        </p:txBody>
      </p:sp>
      <p:sp>
        <p:nvSpPr>
          <p:cNvPr name="TextBox 14" id="14"/>
          <p:cNvSpPr txBox="true"/>
          <p:nvPr/>
        </p:nvSpPr>
        <p:spPr>
          <a:xfrm rot="0">
            <a:off x="2257190" y="4433843"/>
            <a:ext cx="6765759" cy="4647032"/>
          </a:xfrm>
          <a:prstGeom prst="rect">
            <a:avLst/>
          </a:prstGeom>
        </p:spPr>
        <p:txBody>
          <a:bodyPr anchor="t" rtlCol="false" tIns="0" lIns="0" bIns="0" rIns="0">
            <a:spAutoFit/>
          </a:bodyPr>
          <a:lstStyle/>
          <a:p>
            <a:pPr>
              <a:lnSpc>
                <a:spcPts val="5314"/>
              </a:lnSpc>
              <a:spcBef>
                <a:spcPct val="0"/>
              </a:spcBef>
            </a:pPr>
            <a:r>
              <a:rPr lang="en-US" sz="3795" spc="-261">
                <a:solidFill>
                  <a:srgbClr val="12294E"/>
                </a:solidFill>
                <a:latin typeface="Nunito Bold"/>
              </a:rPr>
              <a:t>Cord blood and cord tissue stem cells have the special quality of being the purest and youngest tissue-specific </a:t>
            </a:r>
            <a:r>
              <a:rPr lang="en-US" sz="3795" spc="-261" u="sng">
                <a:solidFill>
                  <a:srgbClr val="12294E"/>
                </a:solidFill>
                <a:latin typeface="Nunito Bold"/>
              </a:rPr>
              <a:t>stem cells</a:t>
            </a:r>
            <a:r>
              <a:rPr lang="en-US" sz="3795" spc="-261">
                <a:solidFill>
                  <a:srgbClr val="12294E"/>
                </a:solidFill>
                <a:latin typeface="Nunito Bold"/>
              </a:rPr>
              <a:t> you can collect and function more quickly and effectively than adult stem cells from other sources.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82324"/>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340750"/>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0368" r="-2964"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2346860"/>
            <a:ext cx="6972810" cy="993889"/>
          </a:xfrm>
          <a:prstGeom prst="rect">
            <a:avLst/>
          </a:prstGeom>
        </p:spPr>
        <p:txBody>
          <a:bodyPr anchor="t" rtlCol="false" tIns="0" lIns="0" bIns="0" rIns="0">
            <a:spAutoFit/>
          </a:bodyPr>
          <a:lstStyle/>
          <a:p>
            <a:pPr>
              <a:lnSpc>
                <a:spcPts val="7115"/>
              </a:lnSpc>
            </a:pPr>
            <a:r>
              <a:rPr lang="en-US" sz="8179" spc="-564">
                <a:solidFill>
                  <a:srgbClr val="12294E"/>
                </a:solidFill>
                <a:latin typeface="Nunito Bold"/>
              </a:rPr>
              <a:t>Placental tissue</a:t>
            </a:r>
          </a:p>
        </p:txBody>
      </p:sp>
      <p:sp>
        <p:nvSpPr>
          <p:cNvPr name="TextBox 14" id="14"/>
          <p:cNvSpPr txBox="true"/>
          <p:nvPr/>
        </p:nvSpPr>
        <p:spPr>
          <a:xfrm rot="0">
            <a:off x="2257190" y="4433843"/>
            <a:ext cx="6765759" cy="3980282"/>
          </a:xfrm>
          <a:prstGeom prst="rect">
            <a:avLst/>
          </a:prstGeom>
        </p:spPr>
        <p:txBody>
          <a:bodyPr anchor="t" rtlCol="false" tIns="0" lIns="0" bIns="0" rIns="0">
            <a:spAutoFit/>
          </a:bodyPr>
          <a:lstStyle/>
          <a:p>
            <a:pPr>
              <a:lnSpc>
                <a:spcPts val="5314"/>
              </a:lnSpc>
              <a:spcBef>
                <a:spcPct val="0"/>
              </a:spcBef>
            </a:pPr>
            <a:r>
              <a:rPr lang="en-US" sz="3795" spc="-261">
                <a:solidFill>
                  <a:srgbClr val="12294E"/>
                </a:solidFill>
                <a:latin typeface="Nunito Bold"/>
              </a:rPr>
              <a:t>The placenta and other amniotic tissues are also a rich source of the same type of stem cells found in cord tissue, and as with cord tissue, they can be easily collected at the time of birth.</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82324"/>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194343"/>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2152828"/>
            <a:ext cx="6972810" cy="993889"/>
          </a:xfrm>
          <a:prstGeom prst="rect">
            <a:avLst/>
          </a:prstGeom>
        </p:spPr>
        <p:txBody>
          <a:bodyPr anchor="t" rtlCol="false" tIns="0" lIns="0" bIns="0" rIns="0">
            <a:spAutoFit/>
          </a:bodyPr>
          <a:lstStyle/>
          <a:p>
            <a:pPr>
              <a:lnSpc>
                <a:spcPts val="7115"/>
              </a:lnSpc>
            </a:pPr>
            <a:r>
              <a:rPr lang="en-US" sz="8179" spc="-564">
                <a:solidFill>
                  <a:srgbClr val="12294E"/>
                </a:solidFill>
                <a:latin typeface="Nunito Bold"/>
              </a:rPr>
              <a:t>Bone Marrow</a:t>
            </a:r>
          </a:p>
        </p:txBody>
      </p:sp>
      <p:sp>
        <p:nvSpPr>
          <p:cNvPr name="TextBox 14" id="14"/>
          <p:cNvSpPr txBox="true"/>
          <p:nvPr/>
        </p:nvSpPr>
        <p:spPr>
          <a:xfrm rot="0">
            <a:off x="2257190" y="3823742"/>
            <a:ext cx="7943843" cy="4647032"/>
          </a:xfrm>
          <a:prstGeom prst="rect">
            <a:avLst/>
          </a:prstGeom>
        </p:spPr>
        <p:txBody>
          <a:bodyPr anchor="t" rtlCol="false" tIns="0" lIns="0" bIns="0" rIns="0">
            <a:spAutoFit/>
          </a:bodyPr>
          <a:lstStyle/>
          <a:p>
            <a:pPr>
              <a:lnSpc>
                <a:spcPts val="5314"/>
              </a:lnSpc>
              <a:spcBef>
                <a:spcPct val="0"/>
              </a:spcBef>
            </a:pPr>
            <a:r>
              <a:rPr lang="en-US" sz="3795" spc="-261">
                <a:solidFill>
                  <a:srgbClr val="12294E"/>
                </a:solidFill>
                <a:latin typeface="Nunito Bold"/>
              </a:rPr>
              <a:t>There are also areas where stem cells can be collected later in life. Bone marrow is rich in the blood-forming stem cells like those found in cord blood. To collect bone marrow stem cells, a needle is inserted into the soft center of the bone and requires the donor to undergo anesthesia.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82324"/>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432468"/>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44562" r="-44562"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2413535"/>
            <a:ext cx="6972810" cy="993889"/>
          </a:xfrm>
          <a:prstGeom prst="rect">
            <a:avLst/>
          </a:prstGeom>
        </p:spPr>
        <p:txBody>
          <a:bodyPr anchor="t" rtlCol="false" tIns="0" lIns="0" bIns="0" rIns="0">
            <a:spAutoFit/>
          </a:bodyPr>
          <a:lstStyle/>
          <a:p>
            <a:pPr>
              <a:lnSpc>
                <a:spcPts val="7115"/>
              </a:lnSpc>
            </a:pPr>
            <a:r>
              <a:rPr lang="en-US" sz="8179" spc="-564">
                <a:solidFill>
                  <a:srgbClr val="12294E"/>
                </a:solidFill>
                <a:latin typeface="Nunito Bold"/>
              </a:rPr>
              <a:t>Peripheral blood</a:t>
            </a:r>
          </a:p>
        </p:txBody>
      </p:sp>
      <p:sp>
        <p:nvSpPr>
          <p:cNvPr name="TextBox 14" id="14"/>
          <p:cNvSpPr txBox="true"/>
          <p:nvPr/>
        </p:nvSpPr>
        <p:spPr>
          <a:xfrm rot="0">
            <a:off x="2257190" y="4186193"/>
            <a:ext cx="7943843" cy="3980282"/>
          </a:xfrm>
          <a:prstGeom prst="rect">
            <a:avLst/>
          </a:prstGeom>
        </p:spPr>
        <p:txBody>
          <a:bodyPr anchor="t" rtlCol="false" tIns="0" lIns="0" bIns="0" rIns="0">
            <a:spAutoFit/>
          </a:bodyPr>
          <a:lstStyle/>
          <a:p>
            <a:pPr>
              <a:lnSpc>
                <a:spcPts val="5314"/>
              </a:lnSpc>
              <a:spcBef>
                <a:spcPct val="0"/>
              </a:spcBef>
            </a:pPr>
            <a:r>
              <a:rPr lang="en-US" sz="3795" spc="-261">
                <a:solidFill>
                  <a:srgbClr val="12294E"/>
                </a:solidFill>
                <a:latin typeface="Nunito Bold"/>
              </a:rPr>
              <a:t>As noted earlier, blood contains stem cells, just not too many. To gather a large number of stem cells from blood, the blood- and immune system–forming stem cells in bone marrow need to be coaxed out and collected.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91849"/>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503905"/>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1641314"/>
            <a:ext cx="6972810" cy="1862591"/>
          </a:xfrm>
          <a:prstGeom prst="rect">
            <a:avLst/>
          </a:prstGeom>
        </p:spPr>
        <p:txBody>
          <a:bodyPr anchor="t" rtlCol="false" tIns="0" lIns="0" bIns="0" rIns="0">
            <a:spAutoFit/>
          </a:bodyPr>
          <a:lstStyle/>
          <a:p>
            <a:pPr>
              <a:lnSpc>
                <a:spcPts val="7028"/>
              </a:lnSpc>
            </a:pPr>
            <a:r>
              <a:rPr lang="en-US" sz="8078" spc="-557">
                <a:solidFill>
                  <a:srgbClr val="12294E"/>
                </a:solidFill>
                <a:latin typeface="Nunito Bold"/>
              </a:rPr>
              <a:t>Fat (Adipose)-Derived</a:t>
            </a:r>
          </a:p>
        </p:txBody>
      </p:sp>
      <p:sp>
        <p:nvSpPr>
          <p:cNvPr name="TextBox 14" id="14"/>
          <p:cNvSpPr txBox="true"/>
          <p:nvPr/>
        </p:nvSpPr>
        <p:spPr>
          <a:xfrm rot="0">
            <a:off x="2257190" y="4293834"/>
            <a:ext cx="7943843" cy="3313532"/>
          </a:xfrm>
          <a:prstGeom prst="rect">
            <a:avLst/>
          </a:prstGeom>
        </p:spPr>
        <p:txBody>
          <a:bodyPr anchor="t" rtlCol="false" tIns="0" lIns="0" bIns="0" rIns="0">
            <a:spAutoFit/>
          </a:bodyPr>
          <a:lstStyle/>
          <a:p>
            <a:pPr>
              <a:lnSpc>
                <a:spcPts val="5314"/>
              </a:lnSpc>
              <a:spcBef>
                <a:spcPct val="0"/>
              </a:spcBef>
            </a:pPr>
            <a:r>
              <a:rPr lang="en-US" sz="3795" spc="-261">
                <a:solidFill>
                  <a:srgbClr val="12294E"/>
                </a:solidFill>
                <a:latin typeface="Nunito Bold"/>
              </a:rPr>
              <a:t>Adipose stem cells are collected from fat tissue by way of an invasive liposuction-like procedure and are not the same as those found in cord blood or bone marrow.</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F1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51271" y="-2991849"/>
            <a:ext cx="7304734" cy="730473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01032" y="-5030267"/>
            <a:ext cx="10060535" cy="10060535"/>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16736" y="6128709"/>
            <a:ext cx="7304734" cy="7304734"/>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773078" y="5610361"/>
            <a:ext cx="10060535" cy="10060535"/>
          </a:xfrm>
          <a:prstGeom prst="rect">
            <a:avLst/>
          </a:prstGeom>
        </p:spPr>
      </p:pic>
      <p:sp>
        <p:nvSpPr>
          <p:cNvPr name="AutoShape 6" id="6"/>
          <p:cNvSpPr/>
          <p:nvPr/>
        </p:nvSpPr>
        <p:spPr>
          <a:xfrm rot="0">
            <a:off x="2257190" y="3284830"/>
            <a:ext cx="915527" cy="0"/>
          </a:xfrm>
          <a:prstGeom prst="line">
            <a:avLst/>
          </a:prstGeom>
          <a:ln cap="rnd" w="180975">
            <a:solidFill>
              <a:srgbClr val="12294E"/>
            </a:solidFill>
            <a:prstDash val="solid"/>
            <a:headEnd type="none" len="sm" w="sm"/>
            <a:tailEnd type="none" len="sm" w="sm"/>
          </a:ln>
        </p:spPr>
      </p:sp>
      <p:grpSp>
        <p:nvGrpSpPr>
          <p:cNvPr name="Group 7" id="7"/>
          <p:cNvGrpSpPr/>
          <p:nvPr/>
        </p:nvGrpSpPr>
        <p:grpSpPr>
          <a:xfrm rot="0">
            <a:off x="10330731" y="5383788"/>
            <a:ext cx="2926462" cy="2926462"/>
            <a:chOff x="0" y="0"/>
            <a:chExt cx="812800" cy="812800"/>
          </a:xfrm>
        </p:grpSpPr>
        <p:sp>
          <p:nvSpPr>
            <p:cNvPr name="Freeform 8" id="8"/>
            <p:cNvSpPr/>
            <p:nvPr/>
          </p:nvSpPr>
          <p:spPr>
            <a:xfrm>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7E4"/>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639"/>
                </a:lnSpc>
              </a:pPr>
            </a:p>
          </p:txBody>
        </p:sp>
      </p:grpSp>
      <p:grpSp>
        <p:nvGrpSpPr>
          <p:cNvPr name="Group 10" id="10"/>
          <p:cNvGrpSpPr>
            <a:grpSpLocks noChangeAspect="true"/>
          </p:cNvGrpSpPr>
          <p:nvPr/>
        </p:nvGrpSpPr>
        <p:grpSpPr>
          <a:xfrm rot="0">
            <a:off x="11170697" y="2099210"/>
            <a:ext cx="6088603" cy="6088579"/>
            <a:chOff x="0" y="0"/>
            <a:chExt cx="6350000" cy="6349975"/>
          </a:xfrm>
        </p:grpSpPr>
        <p:sp>
          <p:nvSpPr>
            <p:cNvPr name="Freeform 11" id="11"/>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r="0" t="0" b="0"/>
              </a:stretch>
            </a:blipFill>
          </p:spPr>
        </p:sp>
      </p:gr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5145235" y="1042178"/>
            <a:ext cx="2114065" cy="2114065"/>
          </a:xfrm>
          <a:prstGeom prst="rect">
            <a:avLst/>
          </a:prstGeom>
        </p:spPr>
      </p:pic>
      <p:sp>
        <p:nvSpPr>
          <p:cNvPr name="TextBox 13" id="13"/>
          <p:cNvSpPr txBox="true"/>
          <p:nvPr/>
        </p:nvSpPr>
        <p:spPr>
          <a:xfrm rot="0">
            <a:off x="2257190" y="2165762"/>
            <a:ext cx="6972810" cy="990481"/>
          </a:xfrm>
          <a:prstGeom prst="rect">
            <a:avLst/>
          </a:prstGeom>
        </p:spPr>
        <p:txBody>
          <a:bodyPr anchor="t" rtlCol="false" tIns="0" lIns="0" bIns="0" rIns="0">
            <a:spAutoFit/>
          </a:bodyPr>
          <a:lstStyle/>
          <a:p>
            <a:pPr>
              <a:lnSpc>
                <a:spcPts val="7115"/>
              </a:lnSpc>
            </a:pPr>
            <a:r>
              <a:rPr lang="en-US" sz="8178" spc="-564">
                <a:solidFill>
                  <a:srgbClr val="12294E"/>
                </a:solidFill>
                <a:latin typeface="Nunito Bold"/>
              </a:rPr>
              <a:t>Dental Pulp</a:t>
            </a:r>
          </a:p>
        </p:txBody>
      </p:sp>
      <p:sp>
        <p:nvSpPr>
          <p:cNvPr name="TextBox 14" id="14"/>
          <p:cNvSpPr txBox="true"/>
          <p:nvPr/>
        </p:nvSpPr>
        <p:spPr>
          <a:xfrm rot="0">
            <a:off x="2257190" y="3913336"/>
            <a:ext cx="8641657" cy="3946441"/>
          </a:xfrm>
          <a:prstGeom prst="rect">
            <a:avLst/>
          </a:prstGeom>
        </p:spPr>
        <p:txBody>
          <a:bodyPr anchor="t" rtlCol="false" tIns="0" lIns="0" bIns="0" rIns="0">
            <a:spAutoFit/>
          </a:bodyPr>
          <a:lstStyle/>
          <a:p>
            <a:pPr>
              <a:lnSpc>
                <a:spcPts val="5281"/>
              </a:lnSpc>
              <a:spcBef>
                <a:spcPct val="0"/>
              </a:spcBef>
            </a:pPr>
            <a:r>
              <a:rPr lang="en-US" sz="3772" spc="-260">
                <a:solidFill>
                  <a:srgbClr val="12294E"/>
                </a:solidFill>
                <a:latin typeface="Nunito Bold"/>
              </a:rPr>
              <a:t>A relatively new discovery is the stem cells in dental pulp. Teeth contain the same type of stem cells as adipose tissue and umbilical cord tissue, so once again, they are not used to treat the blood cancers and diseases that cord blood or bone marrow treat.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DAFNZ-RavjE</dc:identifier>
  <dcterms:modified xsi:type="dcterms:W3CDTF">2011-08-01T06:04:30Z</dcterms:modified>
  <cp:revision>1</cp:revision>
  <dc:title>Older Adults Medical &amp; Health Screenings</dc:title>
</cp:coreProperties>
</file>