
<file path=[Content_Types].xml><?xml version="1.0" encoding="utf-8"?>
<Types xmlns="http://schemas.openxmlformats.org/package/2006/content-types">
  <Default ContentType="application/x-fontdata" Extension="fntdata"/>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4"/>
    <p:sldId id="257" r:id="rId25"/>
    <p:sldId id="258" r:id="rId26"/>
    <p:sldId id="259" r:id="rId27"/>
    <p:sldId id="260" r:id="rId28"/>
    <p:sldId id="261" r:id="rId29"/>
    <p:sldId id="262" r:id="rId30"/>
    <p:sldId id="263" r:id="rId31"/>
    <p:sldId id="264" r:id="rId32"/>
    <p:sldId id="265" r:id="rId33"/>
    <p:sldId id="266" r:id="rId34"/>
    <p:sldId id="267" r:id="rId3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Roboto" charset="1" panose="02000000000000000000"/>
      <p:regular r:id="rId10"/>
    </p:embeddedFont>
    <p:embeddedFont>
      <p:font typeface="Roboto Bold" charset="1" panose="02000000000000000000"/>
      <p:regular r:id="rId11"/>
    </p:embeddedFont>
    <p:embeddedFont>
      <p:font typeface="Roboto Italics" charset="1" panose="02000000000000000000"/>
      <p:regular r:id="rId12"/>
    </p:embeddedFont>
    <p:embeddedFont>
      <p:font typeface="Roboto Bold Italics" charset="1" panose="02000000000000000000"/>
      <p:regular r:id="rId13"/>
    </p:embeddedFont>
    <p:embeddedFont>
      <p:font typeface="Alef" charset="1" panose="00000500000000000000"/>
      <p:regular r:id="rId14"/>
    </p:embeddedFont>
    <p:embeddedFont>
      <p:font typeface="Alef Bold" charset="1" panose="00000800000000000000"/>
      <p:regular r:id="rId15"/>
    </p:embeddedFont>
    <p:embeddedFont>
      <p:font typeface="Open Sans" charset="1" panose="020B0606030504020204"/>
      <p:regular r:id="rId16"/>
    </p:embeddedFont>
    <p:embeddedFont>
      <p:font typeface="Open Sans Bold" charset="1" panose="020B0806030504020204"/>
      <p:regular r:id="rId17"/>
    </p:embeddedFont>
    <p:embeddedFont>
      <p:font typeface="Open Sans Italics" charset="1" panose="020B0606030504020204"/>
      <p:regular r:id="rId18"/>
    </p:embeddedFont>
    <p:embeddedFont>
      <p:font typeface="Open Sans Bold Italics" charset="1" panose="020B0806030504020204"/>
      <p:regular r:id="rId19"/>
    </p:embeddedFont>
    <p:embeddedFont>
      <p:font typeface="Alegreya Medium" charset="1" panose="00000600000000000000"/>
      <p:regular r:id="rId20"/>
    </p:embeddedFont>
    <p:embeddedFont>
      <p:font typeface="Alegreya Medium Bold" charset="1" panose="00000900000000000000"/>
      <p:regular r:id="rId21"/>
    </p:embeddedFont>
    <p:embeddedFont>
      <p:font typeface="Alegreya Medium Italics" charset="1" panose="00000600000000000000"/>
      <p:regular r:id="rId22"/>
    </p:embeddedFont>
    <p:embeddedFont>
      <p:font typeface="Alegreya Medium Bold Italics" charset="1" panose="000009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slides/slide1.xml" Type="http://schemas.openxmlformats.org/officeDocument/2006/relationships/slide"/><Relationship Id="rId25" Target="slides/slide2.xml" Type="http://schemas.openxmlformats.org/officeDocument/2006/relationships/slide"/><Relationship Id="rId26" Target="slides/slide3.xml" Type="http://schemas.openxmlformats.org/officeDocument/2006/relationships/slide"/><Relationship Id="rId27" Target="slides/slide4.xml" Type="http://schemas.openxmlformats.org/officeDocument/2006/relationships/slide"/><Relationship Id="rId28" Target="slides/slide5.xml" Type="http://schemas.openxmlformats.org/officeDocument/2006/relationships/slide"/><Relationship Id="rId29" Target="slides/slide6.xml" Type="http://schemas.openxmlformats.org/officeDocument/2006/relationships/slide"/><Relationship Id="rId3" Target="viewProps.xml" Type="http://schemas.openxmlformats.org/officeDocument/2006/relationships/viewProps"/><Relationship Id="rId30" Target="slides/slide7.xml" Type="http://schemas.openxmlformats.org/officeDocument/2006/relationships/slide"/><Relationship Id="rId31" Target="slides/slide8.xml" Type="http://schemas.openxmlformats.org/officeDocument/2006/relationships/slide"/><Relationship Id="rId32" Target="slides/slide9.xml" Type="http://schemas.openxmlformats.org/officeDocument/2006/relationships/slide"/><Relationship Id="rId33" Target="slides/slide10.xml" Type="http://schemas.openxmlformats.org/officeDocument/2006/relationships/slide"/><Relationship Id="rId34" Target="slides/slide11.xml" Type="http://schemas.openxmlformats.org/officeDocument/2006/relationships/slide"/><Relationship Id="rId35" Target="slides/slide12.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76286"/>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1899" t="0" r="1899" b="0"/>
          <a:stretch>
            <a:fillRect/>
          </a:stretch>
        </p:blipFill>
        <p:spPr>
          <a:xfrm flipH="false" flipV="false" rot="0">
            <a:off x="-228510" y="-245093"/>
            <a:ext cx="8382901" cy="11967581"/>
          </a:xfrm>
          <a:prstGeom prst="rect">
            <a:avLst/>
          </a:prstGeom>
        </p:spPr>
      </p:pic>
      <p:sp>
        <p:nvSpPr>
          <p:cNvPr name="TextBox 3" id="3"/>
          <p:cNvSpPr txBox="true"/>
          <p:nvPr/>
        </p:nvSpPr>
        <p:spPr>
          <a:xfrm rot="0">
            <a:off x="8881344" y="2363250"/>
            <a:ext cx="7767217" cy="3375448"/>
          </a:xfrm>
          <a:prstGeom prst="rect">
            <a:avLst/>
          </a:prstGeom>
        </p:spPr>
        <p:txBody>
          <a:bodyPr anchor="t" rtlCol="false" tIns="0" lIns="0" bIns="0" rIns="0">
            <a:spAutoFit/>
          </a:bodyPr>
          <a:lstStyle/>
          <a:p>
            <a:pPr>
              <a:lnSpc>
                <a:spcPts val="8927"/>
              </a:lnSpc>
            </a:pPr>
            <a:r>
              <a:rPr lang="en-US" sz="7258">
                <a:solidFill>
                  <a:srgbClr val="FD9801"/>
                </a:solidFill>
                <a:latin typeface="Roboto Bold"/>
              </a:rPr>
              <a:t>Conditions That Benefit from Stem Cell Therapy</a:t>
            </a:r>
          </a:p>
        </p:txBody>
      </p:sp>
      <p:sp>
        <p:nvSpPr>
          <p:cNvPr name="TextBox 4" id="4"/>
          <p:cNvSpPr txBox="true"/>
          <p:nvPr/>
        </p:nvSpPr>
        <p:spPr>
          <a:xfrm rot="0">
            <a:off x="8881344" y="6112635"/>
            <a:ext cx="7381700" cy="573307"/>
          </a:xfrm>
          <a:prstGeom prst="rect">
            <a:avLst/>
          </a:prstGeom>
        </p:spPr>
        <p:txBody>
          <a:bodyPr anchor="t" rtlCol="false" tIns="0" lIns="0" bIns="0" rIns="0">
            <a:spAutoFit/>
          </a:bodyPr>
          <a:lstStyle/>
          <a:p>
            <a:pPr>
              <a:lnSpc>
                <a:spcPts val="4619"/>
              </a:lnSpc>
            </a:pPr>
            <a:r>
              <a:rPr lang="en-US" sz="3299">
                <a:solidFill>
                  <a:srgbClr val="FFFFFF"/>
                </a:solidFill>
                <a:latin typeface="Roboto"/>
              </a:rPr>
              <a:t>Dr. David Greene Arizona</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542419" y="0"/>
            <a:ext cx="5745581" cy="10287000"/>
            <a:chOff x="0" y="0"/>
            <a:chExt cx="1513239" cy="2709333"/>
          </a:xfrm>
        </p:grpSpPr>
        <p:sp>
          <p:nvSpPr>
            <p:cNvPr name="Freeform 3" id="3"/>
            <p:cNvSpPr/>
            <p:nvPr/>
          </p:nvSpPr>
          <p:spPr>
            <a:xfrm>
              <a:off x="0" y="0"/>
              <a:ext cx="1513239" cy="2709333"/>
            </a:xfrm>
            <a:custGeom>
              <a:avLst/>
              <a:gdLst/>
              <a:ahLst/>
              <a:cxnLst/>
              <a:rect r="r" b="b" t="t" l="l"/>
              <a:pathLst>
                <a:path h="2709333" w="1513239">
                  <a:moveTo>
                    <a:pt x="0" y="0"/>
                  </a:moveTo>
                  <a:lnTo>
                    <a:pt x="1513239" y="0"/>
                  </a:lnTo>
                  <a:lnTo>
                    <a:pt x="1513239" y="2709333"/>
                  </a:lnTo>
                  <a:lnTo>
                    <a:pt x="0" y="2709333"/>
                  </a:lnTo>
                  <a:close/>
                </a:path>
              </a:pathLst>
            </a:custGeom>
            <a:solidFill>
              <a:srgbClr val="1C8EF4"/>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pic>
        <p:nvPicPr>
          <p:cNvPr name="Picture 5" id="5"/>
          <p:cNvPicPr>
            <a:picLocks noChangeAspect="true"/>
          </p:cNvPicPr>
          <p:nvPr/>
        </p:nvPicPr>
        <p:blipFill>
          <a:blip r:embed="rId2"/>
          <a:srcRect l="36196" t="0" r="5762" b="0"/>
          <a:stretch>
            <a:fillRect/>
          </a:stretch>
        </p:blipFill>
        <p:spPr>
          <a:xfrm flipH="false" flipV="false" rot="0">
            <a:off x="10643544" y="1624255"/>
            <a:ext cx="6615756" cy="7038489"/>
          </a:xfrm>
          <a:prstGeom prst="rect">
            <a:avLst/>
          </a:prstGeom>
        </p:spPr>
      </p:pic>
      <p:sp>
        <p:nvSpPr>
          <p:cNvPr name="TextBox 6" id="6"/>
          <p:cNvSpPr txBox="true"/>
          <p:nvPr/>
        </p:nvSpPr>
        <p:spPr>
          <a:xfrm rot="0">
            <a:off x="1028700" y="1582555"/>
            <a:ext cx="7884185" cy="811910"/>
          </a:xfrm>
          <a:prstGeom prst="rect">
            <a:avLst/>
          </a:prstGeom>
        </p:spPr>
        <p:txBody>
          <a:bodyPr anchor="t" rtlCol="false" tIns="0" lIns="0" bIns="0" rIns="0">
            <a:spAutoFit/>
          </a:bodyPr>
          <a:lstStyle/>
          <a:p>
            <a:pPr>
              <a:lnSpc>
                <a:spcPts val="6695"/>
              </a:lnSpc>
            </a:pPr>
            <a:r>
              <a:rPr lang="en-US" sz="4782">
                <a:solidFill>
                  <a:srgbClr val="00132D"/>
                </a:solidFill>
                <a:latin typeface="Alegreya Medium Bold"/>
              </a:rPr>
              <a:t>Fibromyalgia</a:t>
            </a:r>
          </a:p>
        </p:txBody>
      </p:sp>
      <p:sp>
        <p:nvSpPr>
          <p:cNvPr name="TextBox 7" id="7"/>
          <p:cNvSpPr txBox="true"/>
          <p:nvPr/>
        </p:nvSpPr>
        <p:spPr>
          <a:xfrm rot="0">
            <a:off x="1028700" y="3458927"/>
            <a:ext cx="8755444" cy="4181004"/>
          </a:xfrm>
          <a:prstGeom prst="rect">
            <a:avLst/>
          </a:prstGeom>
        </p:spPr>
        <p:txBody>
          <a:bodyPr anchor="t" rtlCol="false" tIns="0" lIns="0" bIns="0" rIns="0">
            <a:spAutoFit/>
          </a:bodyPr>
          <a:lstStyle/>
          <a:p>
            <a:pPr>
              <a:lnSpc>
                <a:spcPts val="4750"/>
              </a:lnSpc>
            </a:pPr>
            <a:r>
              <a:rPr lang="en-US" sz="3393">
                <a:solidFill>
                  <a:srgbClr val="000000"/>
                </a:solidFill>
                <a:latin typeface="Alef"/>
              </a:rPr>
              <a:t>Stem cells can be very helpful in modulating inflammatory responses, including inflammation thought to be associated with fibromyalgia. They can also help repair and regenerate damaged nerve cells that can “misfire,” sending pain signals when there is no painful stimulus.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542419" y="0"/>
            <a:ext cx="5745581" cy="10287000"/>
            <a:chOff x="0" y="0"/>
            <a:chExt cx="1513239" cy="2709333"/>
          </a:xfrm>
        </p:grpSpPr>
        <p:sp>
          <p:nvSpPr>
            <p:cNvPr name="Freeform 3" id="3"/>
            <p:cNvSpPr/>
            <p:nvPr/>
          </p:nvSpPr>
          <p:spPr>
            <a:xfrm>
              <a:off x="0" y="0"/>
              <a:ext cx="1513239" cy="2709333"/>
            </a:xfrm>
            <a:custGeom>
              <a:avLst/>
              <a:gdLst/>
              <a:ahLst/>
              <a:cxnLst/>
              <a:rect r="r" b="b" t="t" l="l"/>
              <a:pathLst>
                <a:path h="2709333" w="1513239">
                  <a:moveTo>
                    <a:pt x="0" y="0"/>
                  </a:moveTo>
                  <a:lnTo>
                    <a:pt x="1513239" y="0"/>
                  </a:lnTo>
                  <a:lnTo>
                    <a:pt x="1513239" y="2709333"/>
                  </a:lnTo>
                  <a:lnTo>
                    <a:pt x="0" y="2709333"/>
                  </a:lnTo>
                  <a:close/>
                </a:path>
              </a:pathLst>
            </a:custGeom>
            <a:solidFill>
              <a:srgbClr val="1C8EF4"/>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pic>
        <p:nvPicPr>
          <p:cNvPr name="Picture 5" id="5"/>
          <p:cNvPicPr>
            <a:picLocks noChangeAspect="true"/>
          </p:cNvPicPr>
          <p:nvPr/>
        </p:nvPicPr>
        <p:blipFill>
          <a:blip r:embed="rId2"/>
          <a:srcRect l="13807" t="0" r="26769" b="2152"/>
          <a:stretch>
            <a:fillRect/>
          </a:stretch>
        </p:blipFill>
        <p:spPr>
          <a:xfrm flipH="false" flipV="false" rot="0">
            <a:off x="11278640" y="1860867"/>
            <a:ext cx="5980660" cy="6565266"/>
          </a:xfrm>
          <a:prstGeom prst="rect">
            <a:avLst/>
          </a:prstGeom>
        </p:spPr>
      </p:pic>
      <p:sp>
        <p:nvSpPr>
          <p:cNvPr name="TextBox 6" id="6"/>
          <p:cNvSpPr txBox="true"/>
          <p:nvPr/>
        </p:nvSpPr>
        <p:spPr>
          <a:xfrm rot="0">
            <a:off x="1028700" y="1435006"/>
            <a:ext cx="7884185" cy="811910"/>
          </a:xfrm>
          <a:prstGeom prst="rect">
            <a:avLst/>
          </a:prstGeom>
        </p:spPr>
        <p:txBody>
          <a:bodyPr anchor="t" rtlCol="false" tIns="0" lIns="0" bIns="0" rIns="0">
            <a:spAutoFit/>
          </a:bodyPr>
          <a:lstStyle/>
          <a:p>
            <a:pPr>
              <a:lnSpc>
                <a:spcPts val="6695"/>
              </a:lnSpc>
            </a:pPr>
            <a:r>
              <a:rPr lang="en-US" sz="4782">
                <a:solidFill>
                  <a:srgbClr val="00132D"/>
                </a:solidFill>
                <a:latin typeface="Alegreya Medium Bold"/>
              </a:rPr>
              <a:t>Kidney Disease</a:t>
            </a:r>
          </a:p>
        </p:txBody>
      </p:sp>
      <p:sp>
        <p:nvSpPr>
          <p:cNvPr name="TextBox 7" id="7"/>
          <p:cNvSpPr txBox="true"/>
          <p:nvPr/>
        </p:nvSpPr>
        <p:spPr>
          <a:xfrm rot="0">
            <a:off x="1028700" y="3458927"/>
            <a:ext cx="9386449" cy="4181004"/>
          </a:xfrm>
          <a:prstGeom prst="rect">
            <a:avLst/>
          </a:prstGeom>
        </p:spPr>
        <p:txBody>
          <a:bodyPr anchor="t" rtlCol="false" tIns="0" lIns="0" bIns="0" rIns="0">
            <a:spAutoFit/>
          </a:bodyPr>
          <a:lstStyle/>
          <a:p>
            <a:pPr>
              <a:lnSpc>
                <a:spcPts val="4750"/>
              </a:lnSpc>
            </a:pPr>
            <a:r>
              <a:rPr lang="en-US" sz="3393">
                <a:solidFill>
                  <a:srgbClr val="000000"/>
                </a:solidFill>
                <a:latin typeface="Alef"/>
              </a:rPr>
              <a:t>Because stem cells have the ability to transform into many other types of cells, including kidney tissue, they’re being used to treat both acute and chronic kidney injury and kidney disease. The goal is to replace damaged cells and cells that have already been lost due to tissue damage.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13493" r="21129" b="19959"/>
          <a:stretch>
            <a:fillRect/>
          </a:stretch>
        </p:blipFill>
        <p:spPr>
          <a:xfrm>
            <a:off x="0" y="0"/>
            <a:ext cx="18288000" cy="10287000"/>
          </a:xfrm>
          <a:prstGeom prst="rect">
            <a:avLst/>
          </a:prstGeom>
        </p:spPr>
      </p:pic>
      <p:grpSp>
        <p:nvGrpSpPr>
          <p:cNvPr name="Group 3" id="3"/>
          <p:cNvGrpSpPr/>
          <p:nvPr/>
        </p:nvGrpSpPr>
        <p:grpSpPr>
          <a:xfrm rot="0">
            <a:off x="0" y="4101767"/>
            <a:ext cx="9737328" cy="2083466"/>
            <a:chOff x="0" y="0"/>
            <a:chExt cx="2564564" cy="548732"/>
          </a:xfrm>
        </p:grpSpPr>
        <p:sp>
          <p:nvSpPr>
            <p:cNvPr name="Freeform 4" id="4"/>
            <p:cNvSpPr/>
            <p:nvPr/>
          </p:nvSpPr>
          <p:spPr>
            <a:xfrm>
              <a:off x="0" y="0"/>
              <a:ext cx="2564564" cy="548732"/>
            </a:xfrm>
            <a:custGeom>
              <a:avLst/>
              <a:gdLst/>
              <a:ahLst/>
              <a:cxnLst/>
              <a:rect r="r" b="b" t="t" l="l"/>
              <a:pathLst>
                <a:path h="548732" w="2564564">
                  <a:moveTo>
                    <a:pt x="0" y="0"/>
                  </a:moveTo>
                  <a:lnTo>
                    <a:pt x="2564564" y="0"/>
                  </a:lnTo>
                  <a:lnTo>
                    <a:pt x="2564564" y="548732"/>
                  </a:lnTo>
                  <a:lnTo>
                    <a:pt x="0" y="548732"/>
                  </a:lnTo>
                  <a:close/>
                </a:path>
              </a:pathLst>
            </a:custGeom>
            <a:solidFill>
              <a:srgbClr val="D5AB9E">
                <a:alpha val="33725"/>
              </a:srgbClr>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sp>
        <p:nvSpPr>
          <p:cNvPr name="TextBox 6" id="6"/>
          <p:cNvSpPr txBox="true"/>
          <p:nvPr/>
        </p:nvSpPr>
        <p:spPr>
          <a:xfrm rot="0">
            <a:off x="1028700" y="4161632"/>
            <a:ext cx="10284196" cy="1773237"/>
          </a:xfrm>
          <a:prstGeom prst="rect">
            <a:avLst/>
          </a:prstGeom>
        </p:spPr>
        <p:txBody>
          <a:bodyPr anchor="t" rtlCol="false" tIns="0" lIns="0" bIns="0" rIns="0">
            <a:spAutoFit/>
          </a:bodyPr>
          <a:lstStyle/>
          <a:p>
            <a:pPr>
              <a:lnSpc>
                <a:spcPts val="14612"/>
              </a:lnSpc>
            </a:pPr>
            <a:r>
              <a:rPr lang="en-US" sz="10437">
                <a:solidFill>
                  <a:srgbClr val="00132D"/>
                </a:solidFill>
                <a:latin typeface="Alegreya Medium Bold"/>
              </a:rPr>
              <a:t>Thank you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542419" y="0"/>
            <a:ext cx="5745581" cy="10287000"/>
            <a:chOff x="0" y="0"/>
            <a:chExt cx="1513239" cy="2709333"/>
          </a:xfrm>
        </p:grpSpPr>
        <p:sp>
          <p:nvSpPr>
            <p:cNvPr name="Freeform 3" id="3"/>
            <p:cNvSpPr/>
            <p:nvPr/>
          </p:nvSpPr>
          <p:spPr>
            <a:xfrm>
              <a:off x="0" y="0"/>
              <a:ext cx="1513239" cy="2709333"/>
            </a:xfrm>
            <a:custGeom>
              <a:avLst/>
              <a:gdLst/>
              <a:ahLst/>
              <a:cxnLst/>
              <a:rect r="r" b="b" t="t" l="l"/>
              <a:pathLst>
                <a:path h="2709333" w="1513239">
                  <a:moveTo>
                    <a:pt x="0" y="0"/>
                  </a:moveTo>
                  <a:lnTo>
                    <a:pt x="1513239" y="0"/>
                  </a:lnTo>
                  <a:lnTo>
                    <a:pt x="1513239" y="2709333"/>
                  </a:lnTo>
                  <a:lnTo>
                    <a:pt x="0" y="2709333"/>
                  </a:lnTo>
                  <a:close/>
                </a:path>
              </a:pathLst>
            </a:custGeom>
            <a:solidFill>
              <a:srgbClr val="1C8EF4"/>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pic>
        <p:nvPicPr>
          <p:cNvPr name="Picture 5" id="5"/>
          <p:cNvPicPr>
            <a:picLocks noChangeAspect="true"/>
          </p:cNvPicPr>
          <p:nvPr/>
        </p:nvPicPr>
        <p:blipFill>
          <a:blip r:embed="rId2"/>
          <a:srcRect l="13200" t="0" r="32036" b="0"/>
          <a:stretch>
            <a:fillRect/>
          </a:stretch>
        </p:blipFill>
        <p:spPr>
          <a:xfrm flipH="false" flipV="false" rot="0">
            <a:off x="10801348" y="1212635"/>
            <a:ext cx="6457952" cy="7861730"/>
          </a:xfrm>
          <a:prstGeom prst="rect">
            <a:avLst/>
          </a:prstGeom>
        </p:spPr>
      </p:pic>
      <p:sp>
        <p:nvSpPr>
          <p:cNvPr name="TextBox 6" id="6"/>
          <p:cNvSpPr txBox="true"/>
          <p:nvPr/>
        </p:nvSpPr>
        <p:spPr>
          <a:xfrm rot="0">
            <a:off x="1028700" y="1310845"/>
            <a:ext cx="7884185" cy="1552756"/>
          </a:xfrm>
          <a:prstGeom prst="rect">
            <a:avLst/>
          </a:prstGeom>
        </p:spPr>
        <p:txBody>
          <a:bodyPr anchor="t" rtlCol="false" tIns="0" lIns="0" bIns="0" rIns="0">
            <a:spAutoFit/>
          </a:bodyPr>
          <a:lstStyle/>
          <a:p>
            <a:pPr>
              <a:lnSpc>
                <a:spcPts val="6275"/>
              </a:lnSpc>
            </a:pPr>
            <a:r>
              <a:rPr lang="en-US" sz="4482">
                <a:solidFill>
                  <a:srgbClr val="00132D"/>
                </a:solidFill>
                <a:latin typeface="Alegreya Medium Bold"/>
              </a:rPr>
              <a:t>What are Stem Cells?</a:t>
            </a:r>
          </a:p>
          <a:p>
            <a:pPr>
              <a:lnSpc>
                <a:spcPts val="6275"/>
              </a:lnSpc>
            </a:pPr>
          </a:p>
        </p:txBody>
      </p:sp>
      <p:sp>
        <p:nvSpPr>
          <p:cNvPr name="TextBox 7" id="7"/>
          <p:cNvSpPr txBox="true"/>
          <p:nvPr/>
        </p:nvSpPr>
        <p:spPr>
          <a:xfrm rot="0">
            <a:off x="1028700" y="3312984"/>
            <a:ext cx="9196441" cy="4235579"/>
          </a:xfrm>
          <a:prstGeom prst="rect">
            <a:avLst/>
          </a:prstGeom>
        </p:spPr>
        <p:txBody>
          <a:bodyPr anchor="t" rtlCol="false" tIns="0" lIns="0" bIns="0" rIns="0">
            <a:spAutoFit/>
          </a:bodyPr>
          <a:lstStyle/>
          <a:p>
            <a:pPr>
              <a:lnSpc>
                <a:spcPts val="4867"/>
              </a:lnSpc>
            </a:pPr>
            <a:r>
              <a:rPr lang="en-US" sz="3476">
                <a:solidFill>
                  <a:srgbClr val="000000"/>
                </a:solidFill>
                <a:latin typeface="Alef"/>
              </a:rPr>
              <a:t>Stem Cells have the ability to become many other types of cells, which makes them indispensable in treating many chronic medical conditions. Pluripotent stem cells is a term that’s often used to describe this ability to differentiate (change) into different types of cells.</a:t>
            </a:r>
          </a:p>
        </p:txBody>
      </p:sp>
      <p:sp>
        <p:nvSpPr>
          <p:cNvPr name="TextBox 8" id="8"/>
          <p:cNvSpPr txBox="true"/>
          <p:nvPr/>
        </p:nvSpPr>
        <p:spPr>
          <a:xfrm rot="0">
            <a:off x="2312251" y="7491413"/>
            <a:ext cx="2101895" cy="358775"/>
          </a:xfrm>
          <a:prstGeom prst="rect">
            <a:avLst/>
          </a:prstGeom>
        </p:spPr>
        <p:txBody>
          <a:bodyPr anchor="t" rtlCol="false" tIns="0" lIns="0" bIns="0" rIns="0">
            <a:spAutoFit/>
          </a:bodyPr>
          <a:lstStyle/>
          <a:p>
            <a:pPr algn="ctr">
              <a:lnSpc>
                <a:spcPts val="2800"/>
              </a:lnSpc>
            </a:pPr>
            <a:r>
              <a:rPr lang="en-US" sz="2000">
                <a:solidFill>
                  <a:srgbClr val="FFFFFF"/>
                </a:solidFill>
                <a:latin typeface="Roboto"/>
              </a:rPr>
              <a:t>Check Here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542419" y="0"/>
            <a:ext cx="5745581" cy="10287000"/>
            <a:chOff x="0" y="0"/>
            <a:chExt cx="1513239" cy="2709333"/>
          </a:xfrm>
        </p:grpSpPr>
        <p:sp>
          <p:nvSpPr>
            <p:cNvPr name="Freeform 3" id="3"/>
            <p:cNvSpPr/>
            <p:nvPr/>
          </p:nvSpPr>
          <p:spPr>
            <a:xfrm>
              <a:off x="0" y="0"/>
              <a:ext cx="1513239" cy="2709333"/>
            </a:xfrm>
            <a:custGeom>
              <a:avLst/>
              <a:gdLst/>
              <a:ahLst/>
              <a:cxnLst/>
              <a:rect r="r" b="b" t="t" l="l"/>
              <a:pathLst>
                <a:path h="2709333" w="1513239">
                  <a:moveTo>
                    <a:pt x="0" y="0"/>
                  </a:moveTo>
                  <a:lnTo>
                    <a:pt x="1513239" y="0"/>
                  </a:lnTo>
                  <a:lnTo>
                    <a:pt x="1513239" y="2709333"/>
                  </a:lnTo>
                  <a:lnTo>
                    <a:pt x="0" y="2709333"/>
                  </a:lnTo>
                  <a:close/>
                </a:path>
              </a:pathLst>
            </a:custGeom>
            <a:solidFill>
              <a:srgbClr val="1C8EF4"/>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pic>
        <p:nvPicPr>
          <p:cNvPr name="Picture 5" id="5"/>
          <p:cNvPicPr>
            <a:picLocks noChangeAspect="true"/>
          </p:cNvPicPr>
          <p:nvPr/>
        </p:nvPicPr>
        <p:blipFill>
          <a:blip r:embed="rId2"/>
          <a:srcRect l="15808" t="0" r="31990" b="1049"/>
          <a:stretch>
            <a:fillRect/>
          </a:stretch>
        </p:blipFill>
        <p:spPr>
          <a:xfrm flipH="false" flipV="false" rot="0">
            <a:off x="10522337" y="1551800"/>
            <a:ext cx="6736963" cy="7183401"/>
          </a:xfrm>
          <a:prstGeom prst="rect">
            <a:avLst/>
          </a:prstGeom>
        </p:spPr>
      </p:pic>
      <p:sp>
        <p:nvSpPr>
          <p:cNvPr name="TextBox 6" id="6"/>
          <p:cNvSpPr txBox="true"/>
          <p:nvPr/>
        </p:nvSpPr>
        <p:spPr>
          <a:xfrm rot="0">
            <a:off x="1028700" y="1466075"/>
            <a:ext cx="7884185" cy="1552756"/>
          </a:xfrm>
          <a:prstGeom prst="rect">
            <a:avLst/>
          </a:prstGeom>
        </p:spPr>
        <p:txBody>
          <a:bodyPr anchor="t" rtlCol="false" tIns="0" lIns="0" bIns="0" rIns="0">
            <a:spAutoFit/>
          </a:bodyPr>
          <a:lstStyle/>
          <a:p>
            <a:pPr>
              <a:lnSpc>
                <a:spcPts val="6275"/>
              </a:lnSpc>
            </a:pPr>
            <a:r>
              <a:rPr lang="en-US" sz="4482">
                <a:solidFill>
                  <a:srgbClr val="00132D"/>
                </a:solidFill>
                <a:latin typeface="Alegreya Medium Bold"/>
              </a:rPr>
              <a:t>Benefits of Stem Cell Therapy</a:t>
            </a:r>
          </a:p>
          <a:p>
            <a:pPr>
              <a:lnSpc>
                <a:spcPts val="6275"/>
              </a:lnSpc>
            </a:pPr>
          </a:p>
        </p:txBody>
      </p:sp>
      <p:sp>
        <p:nvSpPr>
          <p:cNvPr name="TextBox 7" id="7"/>
          <p:cNvSpPr txBox="true"/>
          <p:nvPr/>
        </p:nvSpPr>
        <p:spPr>
          <a:xfrm rot="0">
            <a:off x="1028700" y="3312521"/>
            <a:ext cx="8115300" cy="4236042"/>
          </a:xfrm>
          <a:prstGeom prst="rect">
            <a:avLst/>
          </a:prstGeom>
        </p:spPr>
        <p:txBody>
          <a:bodyPr anchor="t" rtlCol="false" tIns="0" lIns="0" bIns="0" rIns="0">
            <a:spAutoFit/>
          </a:bodyPr>
          <a:lstStyle/>
          <a:p>
            <a:pPr>
              <a:lnSpc>
                <a:spcPts val="4867"/>
              </a:lnSpc>
            </a:pPr>
            <a:r>
              <a:rPr lang="en-US" sz="3476">
                <a:solidFill>
                  <a:srgbClr val="000000"/>
                </a:solidFill>
                <a:latin typeface="Alef"/>
              </a:rPr>
              <a:t>Stem Cells have the ability to become many other types of cells, which makes them indispensable in treating many chronic medical conditions. Pluripotent stem cells is a term that’s often used to describe this ability to differentiate (change) into different types of cells.</a:t>
            </a:r>
          </a:p>
        </p:txBody>
      </p:sp>
      <p:sp>
        <p:nvSpPr>
          <p:cNvPr name="TextBox 8" id="8"/>
          <p:cNvSpPr txBox="true"/>
          <p:nvPr/>
        </p:nvSpPr>
        <p:spPr>
          <a:xfrm rot="0">
            <a:off x="2312251" y="7491413"/>
            <a:ext cx="2101895" cy="358775"/>
          </a:xfrm>
          <a:prstGeom prst="rect">
            <a:avLst/>
          </a:prstGeom>
        </p:spPr>
        <p:txBody>
          <a:bodyPr anchor="t" rtlCol="false" tIns="0" lIns="0" bIns="0" rIns="0">
            <a:spAutoFit/>
          </a:bodyPr>
          <a:lstStyle/>
          <a:p>
            <a:pPr algn="ctr">
              <a:lnSpc>
                <a:spcPts val="2800"/>
              </a:lnSpc>
            </a:pPr>
            <a:r>
              <a:rPr lang="en-US" sz="2000">
                <a:solidFill>
                  <a:srgbClr val="FFFFFF"/>
                </a:solidFill>
                <a:latin typeface="Roboto"/>
              </a:rPr>
              <a:t>Check Here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542419" y="0"/>
            <a:ext cx="5745581" cy="10287000"/>
            <a:chOff x="0" y="0"/>
            <a:chExt cx="1513239" cy="2709333"/>
          </a:xfrm>
        </p:grpSpPr>
        <p:sp>
          <p:nvSpPr>
            <p:cNvPr name="Freeform 3" id="3"/>
            <p:cNvSpPr/>
            <p:nvPr/>
          </p:nvSpPr>
          <p:spPr>
            <a:xfrm>
              <a:off x="0" y="0"/>
              <a:ext cx="1513239" cy="2709333"/>
            </a:xfrm>
            <a:custGeom>
              <a:avLst/>
              <a:gdLst/>
              <a:ahLst/>
              <a:cxnLst/>
              <a:rect r="r" b="b" t="t" l="l"/>
              <a:pathLst>
                <a:path h="2709333" w="1513239">
                  <a:moveTo>
                    <a:pt x="0" y="0"/>
                  </a:moveTo>
                  <a:lnTo>
                    <a:pt x="1513239" y="0"/>
                  </a:lnTo>
                  <a:lnTo>
                    <a:pt x="1513239" y="2709333"/>
                  </a:lnTo>
                  <a:lnTo>
                    <a:pt x="0" y="2709333"/>
                  </a:lnTo>
                  <a:close/>
                </a:path>
              </a:pathLst>
            </a:custGeom>
            <a:solidFill>
              <a:srgbClr val="1C8EF4"/>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pic>
        <p:nvPicPr>
          <p:cNvPr name="Picture 5" id="5"/>
          <p:cNvPicPr>
            <a:picLocks noChangeAspect="true"/>
          </p:cNvPicPr>
          <p:nvPr/>
        </p:nvPicPr>
        <p:blipFill>
          <a:blip r:embed="rId2"/>
          <a:srcRect l="19046" t="0" r="19046" b="0"/>
          <a:stretch>
            <a:fillRect/>
          </a:stretch>
        </p:blipFill>
        <p:spPr>
          <a:xfrm flipH="false" flipV="false" rot="0">
            <a:off x="10328924" y="1409510"/>
            <a:ext cx="6930376" cy="7467979"/>
          </a:xfrm>
          <a:prstGeom prst="rect">
            <a:avLst/>
          </a:prstGeom>
        </p:spPr>
      </p:pic>
      <p:sp>
        <p:nvSpPr>
          <p:cNvPr name="TextBox 6" id="6"/>
          <p:cNvSpPr txBox="true"/>
          <p:nvPr/>
        </p:nvSpPr>
        <p:spPr>
          <a:xfrm rot="0">
            <a:off x="1243550" y="1323785"/>
            <a:ext cx="7884185" cy="811910"/>
          </a:xfrm>
          <a:prstGeom prst="rect">
            <a:avLst/>
          </a:prstGeom>
        </p:spPr>
        <p:txBody>
          <a:bodyPr anchor="t" rtlCol="false" tIns="0" lIns="0" bIns="0" rIns="0">
            <a:spAutoFit/>
          </a:bodyPr>
          <a:lstStyle/>
          <a:p>
            <a:pPr>
              <a:lnSpc>
                <a:spcPts val="6695"/>
              </a:lnSpc>
            </a:pPr>
            <a:r>
              <a:rPr lang="en-US" sz="4782">
                <a:solidFill>
                  <a:srgbClr val="00132D"/>
                </a:solidFill>
                <a:latin typeface="Alegreya Medium Bold"/>
              </a:rPr>
              <a:t>Arthritis</a:t>
            </a:r>
          </a:p>
        </p:txBody>
      </p:sp>
      <p:sp>
        <p:nvSpPr>
          <p:cNvPr name="TextBox 7" id="7"/>
          <p:cNvSpPr txBox="true"/>
          <p:nvPr/>
        </p:nvSpPr>
        <p:spPr>
          <a:xfrm rot="0">
            <a:off x="1243550" y="3301704"/>
            <a:ext cx="7900450" cy="3626442"/>
          </a:xfrm>
          <a:prstGeom prst="rect">
            <a:avLst/>
          </a:prstGeom>
        </p:spPr>
        <p:txBody>
          <a:bodyPr anchor="t" rtlCol="false" tIns="0" lIns="0" bIns="0" rIns="0">
            <a:spAutoFit/>
          </a:bodyPr>
          <a:lstStyle/>
          <a:p>
            <a:pPr>
              <a:lnSpc>
                <a:spcPts val="4867"/>
              </a:lnSpc>
            </a:pPr>
            <a:r>
              <a:rPr lang="en-US" sz="3476">
                <a:solidFill>
                  <a:srgbClr val="000000"/>
                </a:solidFill>
                <a:latin typeface="Alef"/>
              </a:rPr>
              <a:t>Arthritis is an inflammatory condition that affects our joints. Stem cell therapy can help by repairing damaged joint cartilage and by reducing inflammation that occurs in and around the joint.</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542419" y="0"/>
            <a:ext cx="5745581" cy="10287000"/>
            <a:chOff x="0" y="0"/>
            <a:chExt cx="1513239" cy="2709333"/>
          </a:xfrm>
        </p:grpSpPr>
        <p:sp>
          <p:nvSpPr>
            <p:cNvPr name="Freeform 3" id="3"/>
            <p:cNvSpPr/>
            <p:nvPr/>
          </p:nvSpPr>
          <p:spPr>
            <a:xfrm>
              <a:off x="0" y="0"/>
              <a:ext cx="1513239" cy="2709333"/>
            </a:xfrm>
            <a:custGeom>
              <a:avLst/>
              <a:gdLst/>
              <a:ahLst/>
              <a:cxnLst/>
              <a:rect r="r" b="b" t="t" l="l"/>
              <a:pathLst>
                <a:path h="2709333" w="1513239">
                  <a:moveTo>
                    <a:pt x="0" y="0"/>
                  </a:moveTo>
                  <a:lnTo>
                    <a:pt x="1513239" y="0"/>
                  </a:lnTo>
                  <a:lnTo>
                    <a:pt x="1513239" y="2709333"/>
                  </a:lnTo>
                  <a:lnTo>
                    <a:pt x="0" y="2709333"/>
                  </a:lnTo>
                  <a:close/>
                </a:path>
              </a:pathLst>
            </a:custGeom>
            <a:solidFill>
              <a:srgbClr val="1C8EF4"/>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pic>
        <p:nvPicPr>
          <p:cNvPr name="Picture 5" id="5"/>
          <p:cNvPicPr>
            <a:picLocks noChangeAspect="true"/>
          </p:cNvPicPr>
          <p:nvPr/>
        </p:nvPicPr>
        <p:blipFill>
          <a:blip r:embed="rId2"/>
          <a:srcRect l="19622" t="0" r="18664" b="0"/>
          <a:stretch>
            <a:fillRect/>
          </a:stretch>
        </p:blipFill>
        <p:spPr>
          <a:xfrm flipH="false" flipV="false" rot="0">
            <a:off x="10454044" y="1508385"/>
            <a:ext cx="6805256" cy="7333153"/>
          </a:xfrm>
          <a:prstGeom prst="rect">
            <a:avLst/>
          </a:prstGeom>
        </p:spPr>
      </p:pic>
      <p:sp>
        <p:nvSpPr>
          <p:cNvPr name="TextBox 6" id="6"/>
          <p:cNvSpPr txBox="true"/>
          <p:nvPr/>
        </p:nvSpPr>
        <p:spPr>
          <a:xfrm rot="0">
            <a:off x="1028700" y="1422660"/>
            <a:ext cx="7884185" cy="811976"/>
          </a:xfrm>
          <a:prstGeom prst="rect">
            <a:avLst/>
          </a:prstGeom>
        </p:spPr>
        <p:txBody>
          <a:bodyPr anchor="t" rtlCol="false" tIns="0" lIns="0" bIns="0" rIns="0">
            <a:spAutoFit/>
          </a:bodyPr>
          <a:lstStyle/>
          <a:p>
            <a:pPr>
              <a:lnSpc>
                <a:spcPts val="6695"/>
              </a:lnSpc>
            </a:pPr>
            <a:r>
              <a:rPr lang="en-US" sz="4782">
                <a:solidFill>
                  <a:srgbClr val="00132D"/>
                </a:solidFill>
                <a:latin typeface="Alegreya Medium Bold"/>
              </a:rPr>
              <a:t>Cancer</a:t>
            </a:r>
          </a:p>
        </p:txBody>
      </p:sp>
      <p:sp>
        <p:nvSpPr>
          <p:cNvPr name="TextBox 7" id="7"/>
          <p:cNvSpPr txBox="true"/>
          <p:nvPr/>
        </p:nvSpPr>
        <p:spPr>
          <a:xfrm rot="0">
            <a:off x="1087214" y="3750979"/>
            <a:ext cx="8229387" cy="2762241"/>
          </a:xfrm>
          <a:prstGeom prst="rect">
            <a:avLst/>
          </a:prstGeom>
        </p:spPr>
        <p:txBody>
          <a:bodyPr anchor="t" rtlCol="false" tIns="0" lIns="0" bIns="0" rIns="0">
            <a:spAutoFit/>
          </a:bodyPr>
          <a:lstStyle/>
          <a:p>
            <a:pPr>
              <a:lnSpc>
                <a:spcPts val="5543"/>
              </a:lnSpc>
            </a:pPr>
            <a:r>
              <a:rPr lang="en-US" sz="3959">
                <a:solidFill>
                  <a:srgbClr val="000000"/>
                </a:solidFill>
                <a:latin typeface="Alef"/>
              </a:rPr>
              <a:t>Stem cell transplants can be used to </a:t>
            </a:r>
            <a:r>
              <a:rPr lang="en-US" sz="3959">
                <a:solidFill>
                  <a:srgbClr val="000000"/>
                </a:solidFill>
                <a:latin typeface="Alef"/>
              </a:rPr>
              <a:t>treat leukemia and lymphoma</a:t>
            </a:r>
            <a:r>
              <a:rPr lang="en-US" sz="3959">
                <a:solidFill>
                  <a:srgbClr val="000000"/>
                </a:solidFill>
                <a:latin typeface="Alef"/>
              </a:rPr>
              <a:t>, replacing cells that have been damaged by the disease.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542419" y="0"/>
            <a:ext cx="5745581" cy="10287000"/>
            <a:chOff x="0" y="0"/>
            <a:chExt cx="1513239" cy="2709333"/>
          </a:xfrm>
        </p:grpSpPr>
        <p:sp>
          <p:nvSpPr>
            <p:cNvPr name="Freeform 3" id="3"/>
            <p:cNvSpPr/>
            <p:nvPr/>
          </p:nvSpPr>
          <p:spPr>
            <a:xfrm>
              <a:off x="0" y="0"/>
              <a:ext cx="1513239" cy="2709333"/>
            </a:xfrm>
            <a:custGeom>
              <a:avLst/>
              <a:gdLst/>
              <a:ahLst/>
              <a:cxnLst/>
              <a:rect r="r" b="b" t="t" l="l"/>
              <a:pathLst>
                <a:path h="2709333" w="1513239">
                  <a:moveTo>
                    <a:pt x="0" y="0"/>
                  </a:moveTo>
                  <a:lnTo>
                    <a:pt x="1513239" y="0"/>
                  </a:lnTo>
                  <a:lnTo>
                    <a:pt x="1513239" y="2709333"/>
                  </a:lnTo>
                  <a:lnTo>
                    <a:pt x="0" y="2709333"/>
                  </a:lnTo>
                  <a:close/>
                </a:path>
              </a:pathLst>
            </a:custGeom>
            <a:solidFill>
              <a:srgbClr val="1C8EF4"/>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pic>
        <p:nvPicPr>
          <p:cNvPr name="Picture 5" id="5"/>
          <p:cNvPicPr>
            <a:picLocks noChangeAspect="true"/>
          </p:cNvPicPr>
          <p:nvPr/>
        </p:nvPicPr>
        <p:blipFill>
          <a:blip r:embed="rId2"/>
          <a:srcRect l="10349" t="0" r="27783" b="0"/>
          <a:stretch>
            <a:fillRect/>
          </a:stretch>
        </p:blipFill>
        <p:spPr>
          <a:xfrm flipH="false" flipV="false" rot="0">
            <a:off x="10623591" y="1568273"/>
            <a:ext cx="6635709" cy="7150455"/>
          </a:xfrm>
          <a:prstGeom prst="rect">
            <a:avLst/>
          </a:prstGeom>
        </p:spPr>
      </p:pic>
      <p:sp>
        <p:nvSpPr>
          <p:cNvPr name="TextBox 6" id="6"/>
          <p:cNvSpPr txBox="true"/>
          <p:nvPr/>
        </p:nvSpPr>
        <p:spPr>
          <a:xfrm rot="0">
            <a:off x="1028700" y="1769014"/>
            <a:ext cx="7884185" cy="811910"/>
          </a:xfrm>
          <a:prstGeom prst="rect">
            <a:avLst/>
          </a:prstGeom>
        </p:spPr>
        <p:txBody>
          <a:bodyPr anchor="t" rtlCol="false" tIns="0" lIns="0" bIns="0" rIns="0">
            <a:spAutoFit/>
          </a:bodyPr>
          <a:lstStyle/>
          <a:p>
            <a:pPr>
              <a:lnSpc>
                <a:spcPts val="6695"/>
              </a:lnSpc>
            </a:pPr>
            <a:r>
              <a:rPr lang="en-US" sz="4782">
                <a:solidFill>
                  <a:srgbClr val="00132D"/>
                </a:solidFill>
                <a:latin typeface="Alegreya Medium Bold"/>
              </a:rPr>
              <a:t>Parkinson’s Disease</a:t>
            </a:r>
          </a:p>
        </p:txBody>
      </p:sp>
      <p:sp>
        <p:nvSpPr>
          <p:cNvPr name="TextBox 7" id="7"/>
          <p:cNvSpPr txBox="true"/>
          <p:nvPr/>
        </p:nvSpPr>
        <p:spPr>
          <a:xfrm rot="0">
            <a:off x="1028700" y="3688175"/>
            <a:ext cx="8134843" cy="3980345"/>
          </a:xfrm>
          <a:prstGeom prst="rect">
            <a:avLst/>
          </a:prstGeom>
        </p:spPr>
        <p:txBody>
          <a:bodyPr anchor="t" rtlCol="false" tIns="0" lIns="0" bIns="0" rIns="0">
            <a:spAutoFit/>
          </a:bodyPr>
          <a:lstStyle/>
          <a:p>
            <a:pPr>
              <a:lnSpc>
                <a:spcPts val="5310"/>
              </a:lnSpc>
            </a:pPr>
            <a:r>
              <a:rPr lang="en-US" sz="3793">
                <a:solidFill>
                  <a:srgbClr val="000000"/>
                </a:solidFill>
                <a:latin typeface="Alef"/>
              </a:rPr>
              <a:t>Stem cells may be used to </a:t>
            </a:r>
            <a:r>
              <a:rPr lang="en-US" sz="3793">
                <a:solidFill>
                  <a:srgbClr val="000000"/>
                </a:solidFill>
                <a:latin typeface="Alef"/>
              </a:rPr>
              <a:t>repair nerve damage</a:t>
            </a:r>
            <a:r>
              <a:rPr lang="en-US" sz="3793">
                <a:solidFill>
                  <a:srgbClr val="000000"/>
                </a:solidFill>
                <a:latin typeface="Alef"/>
              </a:rPr>
              <a:t> that occurs in Parkinson’s disease, and novel research shows the therapy may help </a:t>
            </a:r>
            <a:r>
              <a:rPr lang="en-US" sz="3793">
                <a:solidFill>
                  <a:srgbClr val="000000"/>
                </a:solidFill>
                <a:latin typeface="Alef"/>
              </a:rPr>
              <a:t>replace dopamine-producing brain cells</a:t>
            </a:r>
            <a:r>
              <a:rPr lang="en-US" sz="3793">
                <a:solidFill>
                  <a:srgbClr val="000000"/>
                </a:solidFill>
                <a:latin typeface="Alef"/>
              </a:rPr>
              <a:t> destroyed by the disease.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542419" y="0"/>
            <a:ext cx="5745581" cy="10287000"/>
            <a:chOff x="0" y="0"/>
            <a:chExt cx="1513239" cy="2709333"/>
          </a:xfrm>
        </p:grpSpPr>
        <p:sp>
          <p:nvSpPr>
            <p:cNvPr name="Freeform 3" id="3"/>
            <p:cNvSpPr/>
            <p:nvPr/>
          </p:nvSpPr>
          <p:spPr>
            <a:xfrm>
              <a:off x="0" y="0"/>
              <a:ext cx="1513239" cy="2709333"/>
            </a:xfrm>
            <a:custGeom>
              <a:avLst/>
              <a:gdLst/>
              <a:ahLst/>
              <a:cxnLst/>
              <a:rect r="r" b="b" t="t" l="l"/>
              <a:pathLst>
                <a:path h="2709333" w="1513239">
                  <a:moveTo>
                    <a:pt x="0" y="0"/>
                  </a:moveTo>
                  <a:lnTo>
                    <a:pt x="1513239" y="0"/>
                  </a:lnTo>
                  <a:lnTo>
                    <a:pt x="1513239" y="2709333"/>
                  </a:lnTo>
                  <a:lnTo>
                    <a:pt x="0" y="2709333"/>
                  </a:lnTo>
                  <a:close/>
                </a:path>
              </a:pathLst>
            </a:custGeom>
            <a:solidFill>
              <a:srgbClr val="1C8EF4"/>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pic>
        <p:nvPicPr>
          <p:cNvPr name="Picture 5" id="5"/>
          <p:cNvPicPr>
            <a:picLocks noChangeAspect="true"/>
          </p:cNvPicPr>
          <p:nvPr/>
        </p:nvPicPr>
        <p:blipFill>
          <a:blip r:embed="rId2"/>
          <a:srcRect l="2979" t="0" r="35191" b="0"/>
          <a:stretch>
            <a:fillRect/>
          </a:stretch>
        </p:blipFill>
        <p:spPr>
          <a:xfrm flipH="false" flipV="false" rot="0">
            <a:off x="10849270" y="1689866"/>
            <a:ext cx="6410030" cy="6907269"/>
          </a:xfrm>
          <a:prstGeom prst="rect">
            <a:avLst/>
          </a:prstGeom>
        </p:spPr>
      </p:pic>
      <p:sp>
        <p:nvSpPr>
          <p:cNvPr name="TextBox 6" id="6"/>
          <p:cNvSpPr txBox="true"/>
          <p:nvPr/>
        </p:nvSpPr>
        <p:spPr>
          <a:xfrm rot="0">
            <a:off x="1028700" y="1536871"/>
            <a:ext cx="7884185" cy="811976"/>
          </a:xfrm>
          <a:prstGeom prst="rect">
            <a:avLst/>
          </a:prstGeom>
        </p:spPr>
        <p:txBody>
          <a:bodyPr anchor="t" rtlCol="false" tIns="0" lIns="0" bIns="0" rIns="0">
            <a:spAutoFit/>
          </a:bodyPr>
          <a:lstStyle/>
          <a:p>
            <a:pPr>
              <a:lnSpc>
                <a:spcPts val="6695"/>
              </a:lnSpc>
            </a:pPr>
            <a:r>
              <a:rPr lang="en-US" sz="4782">
                <a:solidFill>
                  <a:srgbClr val="00132D"/>
                </a:solidFill>
                <a:latin typeface="Alegreya Medium Bold"/>
              </a:rPr>
              <a:t>Heart disease</a:t>
            </a:r>
          </a:p>
        </p:txBody>
      </p:sp>
      <p:sp>
        <p:nvSpPr>
          <p:cNvPr name="TextBox 7" id="7"/>
          <p:cNvSpPr txBox="true"/>
          <p:nvPr/>
        </p:nvSpPr>
        <p:spPr>
          <a:xfrm rot="0">
            <a:off x="1028700" y="3390401"/>
            <a:ext cx="9206111" cy="4180079"/>
          </a:xfrm>
          <a:prstGeom prst="rect">
            <a:avLst/>
          </a:prstGeom>
        </p:spPr>
        <p:txBody>
          <a:bodyPr anchor="t" rtlCol="false" tIns="0" lIns="0" bIns="0" rIns="0">
            <a:spAutoFit/>
          </a:bodyPr>
          <a:lstStyle/>
          <a:p>
            <a:pPr>
              <a:lnSpc>
                <a:spcPts val="4750"/>
              </a:lnSpc>
            </a:pPr>
            <a:r>
              <a:rPr lang="en-US" sz="3393">
                <a:solidFill>
                  <a:srgbClr val="000000"/>
                </a:solidFill>
                <a:latin typeface="Alef"/>
              </a:rPr>
              <a:t>Cardiac regeneration</a:t>
            </a:r>
            <a:r>
              <a:rPr lang="en-US" sz="3393">
                <a:solidFill>
                  <a:srgbClr val="000000"/>
                </a:solidFill>
                <a:latin typeface="Alef"/>
              </a:rPr>
              <a:t> using stem cell therapy is being used to help patients who’ve had heart attacks, patients with heart failure, and even patients with large and small vessel disease. </a:t>
            </a:r>
          </a:p>
          <a:p>
            <a:pPr>
              <a:lnSpc>
                <a:spcPts val="4750"/>
              </a:lnSpc>
            </a:pPr>
            <a:r>
              <a:rPr lang="en-US" sz="3393">
                <a:solidFill>
                  <a:srgbClr val="000000"/>
                </a:solidFill>
                <a:latin typeface="Alef"/>
              </a:rPr>
              <a:t>In each case, the goal of treatment is to allow the stem cells to repair and replace damaged tissue in the heart and the blood vessels.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542419" y="0"/>
            <a:ext cx="5745581" cy="10287000"/>
            <a:chOff x="0" y="0"/>
            <a:chExt cx="1513239" cy="2709333"/>
          </a:xfrm>
        </p:grpSpPr>
        <p:sp>
          <p:nvSpPr>
            <p:cNvPr name="Freeform 3" id="3"/>
            <p:cNvSpPr/>
            <p:nvPr/>
          </p:nvSpPr>
          <p:spPr>
            <a:xfrm>
              <a:off x="0" y="0"/>
              <a:ext cx="1513239" cy="2709333"/>
            </a:xfrm>
            <a:custGeom>
              <a:avLst/>
              <a:gdLst/>
              <a:ahLst/>
              <a:cxnLst/>
              <a:rect r="r" b="b" t="t" l="l"/>
              <a:pathLst>
                <a:path h="2709333" w="1513239">
                  <a:moveTo>
                    <a:pt x="0" y="0"/>
                  </a:moveTo>
                  <a:lnTo>
                    <a:pt x="1513239" y="0"/>
                  </a:lnTo>
                  <a:lnTo>
                    <a:pt x="1513239" y="2709333"/>
                  </a:lnTo>
                  <a:lnTo>
                    <a:pt x="0" y="2709333"/>
                  </a:lnTo>
                  <a:close/>
                </a:path>
              </a:pathLst>
            </a:custGeom>
            <a:solidFill>
              <a:srgbClr val="1C8EF4"/>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pic>
        <p:nvPicPr>
          <p:cNvPr name="Picture 5" id="5"/>
          <p:cNvPicPr>
            <a:picLocks noChangeAspect="true"/>
          </p:cNvPicPr>
          <p:nvPr/>
        </p:nvPicPr>
        <p:blipFill>
          <a:blip r:embed="rId2"/>
          <a:srcRect l="19399" t="0" r="19399" b="0"/>
          <a:stretch>
            <a:fillRect/>
          </a:stretch>
        </p:blipFill>
        <p:spPr>
          <a:xfrm flipH="false" flipV="false" rot="0">
            <a:off x="10885509" y="1672033"/>
            <a:ext cx="6373791" cy="6942934"/>
          </a:xfrm>
          <a:prstGeom prst="rect">
            <a:avLst/>
          </a:prstGeom>
        </p:spPr>
      </p:pic>
      <p:sp>
        <p:nvSpPr>
          <p:cNvPr name="TextBox 6" id="6"/>
          <p:cNvSpPr txBox="true"/>
          <p:nvPr/>
        </p:nvSpPr>
        <p:spPr>
          <a:xfrm rot="0">
            <a:off x="1028700" y="1354134"/>
            <a:ext cx="7884185" cy="811910"/>
          </a:xfrm>
          <a:prstGeom prst="rect">
            <a:avLst/>
          </a:prstGeom>
        </p:spPr>
        <p:txBody>
          <a:bodyPr anchor="t" rtlCol="false" tIns="0" lIns="0" bIns="0" rIns="0">
            <a:spAutoFit/>
          </a:bodyPr>
          <a:lstStyle/>
          <a:p>
            <a:pPr>
              <a:lnSpc>
                <a:spcPts val="6695"/>
              </a:lnSpc>
            </a:pPr>
            <a:r>
              <a:rPr lang="en-US" sz="4782">
                <a:solidFill>
                  <a:srgbClr val="00132D"/>
                </a:solidFill>
                <a:latin typeface="Alegreya Medium Bold"/>
              </a:rPr>
              <a:t>Multiple Sclerosis</a:t>
            </a:r>
          </a:p>
        </p:txBody>
      </p:sp>
      <p:sp>
        <p:nvSpPr>
          <p:cNvPr name="TextBox 7" id="7"/>
          <p:cNvSpPr txBox="true"/>
          <p:nvPr/>
        </p:nvSpPr>
        <p:spPr>
          <a:xfrm rot="0">
            <a:off x="1028700" y="3299032"/>
            <a:ext cx="9386449" cy="4181004"/>
          </a:xfrm>
          <a:prstGeom prst="rect">
            <a:avLst/>
          </a:prstGeom>
        </p:spPr>
        <p:txBody>
          <a:bodyPr anchor="t" rtlCol="false" tIns="0" lIns="0" bIns="0" rIns="0">
            <a:spAutoFit/>
          </a:bodyPr>
          <a:lstStyle/>
          <a:p>
            <a:pPr>
              <a:lnSpc>
                <a:spcPts val="4750"/>
              </a:lnSpc>
            </a:pPr>
            <a:r>
              <a:rPr lang="en-US" sz="3393">
                <a:solidFill>
                  <a:srgbClr val="000000"/>
                </a:solidFill>
                <a:latin typeface="Alef"/>
              </a:rPr>
              <a:t>Stem cells are being used to help repair neurological damage that occurs in MS, and studies show they’re also able to travel directly to brain lesions and improve brain cell health. Stem cells alo help control unusual immune system activity, which plays a significant role in MS.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542419" y="0"/>
            <a:ext cx="5745581" cy="10287000"/>
            <a:chOff x="0" y="0"/>
            <a:chExt cx="1513239" cy="2709333"/>
          </a:xfrm>
        </p:grpSpPr>
        <p:sp>
          <p:nvSpPr>
            <p:cNvPr name="Freeform 3" id="3"/>
            <p:cNvSpPr/>
            <p:nvPr/>
          </p:nvSpPr>
          <p:spPr>
            <a:xfrm>
              <a:off x="0" y="0"/>
              <a:ext cx="1513239" cy="2709333"/>
            </a:xfrm>
            <a:custGeom>
              <a:avLst/>
              <a:gdLst/>
              <a:ahLst/>
              <a:cxnLst/>
              <a:rect r="r" b="b" t="t" l="l"/>
              <a:pathLst>
                <a:path h="2709333" w="1513239">
                  <a:moveTo>
                    <a:pt x="0" y="0"/>
                  </a:moveTo>
                  <a:lnTo>
                    <a:pt x="1513239" y="0"/>
                  </a:lnTo>
                  <a:lnTo>
                    <a:pt x="1513239" y="2709333"/>
                  </a:lnTo>
                  <a:lnTo>
                    <a:pt x="0" y="2709333"/>
                  </a:lnTo>
                  <a:close/>
                </a:path>
              </a:pathLst>
            </a:custGeom>
            <a:solidFill>
              <a:srgbClr val="1C8EF4"/>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799"/>
                </a:lnSpc>
              </a:pPr>
            </a:p>
          </p:txBody>
        </p:sp>
      </p:grpSp>
      <p:pic>
        <p:nvPicPr>
          <p:cNvPr name="Picture 5" id="5"/>
          <p:cNvPicPr>
            <a:picLocks noChangeAspect="true"/>
          </p:cNvPicPr>
          <p:nvPr/>
        </p:nvPicPr>
        <p:blipFill>
          <a:blip r:embed="rId2"/>
          <a:srcRect l="0" t="3051" r="0" b="24374"/>
          <a:stretch>
            <a:fillRect/>
          </a:stretch>
        </p:blipFill>
        <p:spPr>
          <a:xfrm flipH="false" flipV="false" rot="0">
            <a:off x="11040856" y="1751454"/>
            <a:ext cx="6227969" cy="6784091"/>
          </a:xfrm>
          <a:prstGeom prst="rect">
            <a:avLst/>
          </a:prstGeom>
        </p:spPr>
      </p:pic>
      <p:sp>
        <p:nvSpPr>
          <p:cNvPr name="TextBox 6" id="6"/>
          <p:cNvSpPr txBox="true"/>
          <p:nvPr/>
        </p:nvSpPr>
        <p:spPr>
          <a:xfrm rot="0">
            <a:off x="1028700" y="1559713"/>
            <a:ext cx="7884185" cy="811976"/>
          </a:xfrm>
          <a:prstGeom prst="rect">
            <a:avLst/>
          </a:prstGeom>
        </p:spPr>
        <p:txBody>
          <a:bodyPr anchor="t" rtlCol="false" tIns="0" lIns="0" bIns="0" rIns="0">
            <a:spAutoFit/>
          </a:bodyPr>
          <a:lstStyle/>
          <a:p>
            <a:pPr>
              <a:lnSpc>
                <a:spcPts val="6695"/>
              </a:lnSpc>
            </a:pPr>
            <a:r>
              <a:rPr lang="en-US" sz="4782">
                <a:solidFill>
                  <a:srgbClr val="00132D"/>
                </a:solidFill>
                <a:latin typeface="Alegreya Medium Bold"/>
              </a:rPr>
              <a:t>Diabetes</a:t>
            </a:r>
          </a:p>
        </p:txBody>
      </p:sp>
      <p:sp>
        <p:nvSpPr>
          <p:cNvPr name="TextBox 7" id="7"/>
          <p:cNvSpPr txBox="true"/>
          <p:nvPr/>
        </p:nvSpPr>
        <p:spPr>
          <a:xfrm rot="0">
            <a:off x="1028700" y="3413243"/>
            <a:ext cx="9386449" cy="4781079"/>
          </a:xfrm>
          <a:prstGeom prst="rect">
            <a:avLst/>
          </a:prstGeom>
        </p:spPr>
        <p:txBody>
          <a:bodyPr anchor="t" rtlCol="false" tIns="0" lIns="0" bIns="0" rIns="0">
            <a:spAutoFit/>
          </a:bodyPr>
          <a:lstStyle/>
          <a:p>
            <a:pPr>
              <a:lnSpc>
                <a:spcPts val="4750"/>
              </a:lnSpc>
            </a:pPr>
            <a:r>
              <a:rPr lang="en-US" sz="3393">
                <a:solidFill>
                  <a:srgbClr val="000000"/>
                </a:solidFill>
                <a:latin typeface="Alef"/>
              </a:rPr>
              <a:t>Stem cells may help replace missing or damaged beta cells, special cells in the pancreas that produce insulin. Both type 1 and type 2 diabetes involve problems with beta cells (either there are not enough — or any — beta cells or the cells don’t function properly). Stem cell therapy might be helpful in patients with either type.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DAFMA3qZxLo</dc:identifier>
  <dcterms:modified xsi:type="dcterms:W3CDTF">2011-08-01T06:04:30Z</dcterms:modified>
  <cp:revision>1</cp:revision>
  <dc:title>Dr.David Greene Arizona</dc:title>
</cp:coreProperties>
</file>